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.svg" ContentType="image/svg+xml"/>
  <Override PartName="/ppt/media/image10.svg" ContentType="image/svg+xml"/>
  <Override PartName="/ppt/media/image11.svg" ContentType="image/svg+xml"/>
  <Override PartName="/ppt/media/image12.svg" ContentType="image/svg+xml"/>
  <Override PartName="/ppt/media/image13.svg" ContentType="image/svg+xml"/>
  <Override PartName="/ppt/media/image14.svg" ContentType="image/svg+xml"/>
  <Override PartName="/ppt/media/image15.svg" ContentType="image/svg+xml"/>
  <Override PartName="/ppt/media/image16.svg" ContentType="image/svg+xml"/>
  <Override PartName="/ppt/media/image17.svg" ContentType="image/svg+xml"/>
  <Override PartName="/ppt/media/image18.svg" ContentType="image/svg+xml"/>
  <Override PartName="/ppt/media/image19.svg" ContentType="image/svg+xml"/>
  <Override PartName="/ppt/media/image2.svg" ContentType="image/svg+xml"/>
  <Override PartName="/ppt/media/image20.svg" ContentType="image/svg+xml"/>
  <Override PartName="/ppt/media/image21.svg" ContentType="image/svg+xml"/>
  <Override PartName="/ppt/media/image22.svg" ContentType="image/svg+xml"/>
  <Override PartName="/ppt/media/image23.svg" ContentType="image/svg+xml"/>
  <Override PartName="/ppt/media/image24.svg" ContentType="image/svg+xml"/>
  <Override PartName="/ppt/media/image25.svg" ContentType="image/svg+xml"/>
  <Override PartName="/ppt/media/image26.svg" ContentType="image/svg+xml"/>
  <Override PartName="/ppt/media/image27.svg" ContentType="image/svg+xml"/>
  <Override PartName="/ppt/media/image28.svg" ContentType="image/svg+xml"/>
  <Override PartName="/ppt/media/image29.svg" ContentType="image/svg+xml"/>
  <Override PartName="/ppt/media/image3.svg" ContentType="image/svg+xml"/>
  <Override PartName="/ppt/media/image30.svg" ContentType="image/svg+xml"/>
  <Override PartName="/ppt/media/image31.svg" ContentType="image/svg+xml"/>
  <Override PartName="/ppt/media/image32.svg" ContentType="image/svg+xml"/>
  <Override PartName="/ppt/media/image33.svg" ContentType="image/svg+xml"/>
  <Override PartName="/ppt/media/image34.svg" ContentType="image/svg+xml"/>
  <Override PartName="/ppt/media/image35.svg" ContentType="image/svg+xml"/>
  <Override PartName="/ppt/media/image36.svg" ContentType="image/svg+xml"/>
  <Override PartName="/ppt/media/image37.svg" ContentType="image/svg+xml"/>
  <Override PartName="/ppt/media/image38.svg" ContentType="image/svg+xml"/>
  <Override PartName="/ppt/media/image39.svg" ContentType="image/svg+xml"/>
  <Override PartName="/ppt/media/image4.svg" ContentType="image/svg+xml"/>
  <Override PartName="/ppt/media/image40.svg" ContentType="image/svg+xml"/>
  <Override PartName="/ppt/media/image41.svg" ContentType="image/svg+xml"/>
  <Override PartName="/ppt/media/image42.svg" ContentType="image/svg+xml"/>
  <Override PartName="/ppt/media/image43.svg" ContentType="image/svg+xml"/>
  <Override PartName="/ppt/media/image44.svg" ContentType="image/svg+xml"/>
  <Override PartName="/ppt/media/image45.svg" ContentType="image/svg+xml"/>
  <Override PartName="/ppt/media/image46.svg" ContentType="image/svg+xml"/>
  <Override PartName="/ppt/media/image47.svg" ContentType="image/svg+xml"/>
  <Override PartName="/ppt/media/image48.svg" ContentType="image/svg+xml"/>
  <Override PartName="/ppt/media/image49.svg" ContentType="image/svg+xml"/>
  <Override PartName="/ppt/media/image5.svg" ContentType="image/svg+xml"/>
  <Override PartName="/ppt/media/image50.svg" ContentType="image/svg+xml"/>
  <Override PartName="/ppt/media/image51.svg" ContentType="image/svg+xml"/>
  <Override PartName="/ppt/media/image52.svg" ContentType="image/svg+xml"/>
  <Override PartName="/ppt/media/image53.svg" ContentType="image/svg+xml"/>
  <Override PartName="/ppt/media/image54.svg" ContentType="image/svg+xml"/>
  <Override PartName="/ppt/media/image55.svg" ContentType="image/svg+xml"/>
  <Override PartName="/ppt/media/image56.svg" ContentType="image/svg+xml"/>
  <Override PartName="/ppt/media/image57.svg" ContentType="image/svg+xml"/>
  <Override PartName="/ppt/media/image58.svg" ContentType="image/svg+xml"/>
  <Override PartName="/ppt/media/image59.svg" ContentType="image/svg+xml"/>
  <Override PartName="/ppt/media/image6.svg" ContentType="image/svg+xml"/>
  <Override PartName="/ppt/media/image60.svg" ContentType="image/svg+xml"/>
  <Override PartName="/ppt/media/image61.svg" ContentType="image/svg+xml"/>
  <Override PartName="/ppt/media/image7.svg" ContentType="image/svg+xml"/>
  <Override PartName="/ppt/media/image8.svg" ContentType="image/svg+xml"/>
  <Override PartName="/ppt/media/image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</p:sldIdLst>
  <p:sldSz cx="9144000" cy="5143500"/>
  <p:notesSz cx="5143500" cy="9144000"/>
  <p:custDataLst>
    <p:tags r:id="rId29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9" Type="http://schemas.openxmlformats.org/officeDocument/2006/relationships/tags" Target="tags/tag1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sv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3.svg"/><Relationship Id="rId3" Type="http://schemas.openxmlformats.org/officeDocument/2006/relationships/image" Target="../media/image32.svg"/><Relationship Id="rId2" Type="http://schemas.openxmlformats.org/officeDocument/2006/relationships/image" Target="../media/image31.svg"/><Relationship Id="rId1" Type="http://schemas.openxmlformats.org/officeDocument/2006/relationships/image" Target="../media/image30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sv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6.svg"/><Relationship Id="rId2" Type="http://schemas.openxmlformats.org/officeDocument/2006/relationships/image" Target="../media/image34.svg"/><Relationship Id="rId1" Type="http://schemas.openxmlformats.org/officeDocument/2006/relationships/image" Target="../media/image4.sv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3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40.svg"/><Relationship Id="rId6" Type="http://schemas.openxmlformats.org/officeDocument/2006/relationships/image" Target="../media/image39.svg"/><Relationship Id="rId5" Type="http://schemas.openxmlformats.org/officeDocument/2006/relationships/image" Target="../media/image4.svg"/><Relationship Id="rId4" Type="http://schemas.openxmlformats.org/officeDocument/2006/relationships/image" Target="../media/image38.svg"/><Relationship Id="rId3" Type="http://schemas.openxmlformats.org/officeDocument/2006/relationships/image" Target="../media/image37.svg"/><Relationship Id="rId2" Type="http://schemas.openxmlformats.org/officeDocument/2006/relationships/image" Target="../media/image36.svg"/><Relationship Id="rId1" Type="http://schemas.openxmlformats.org/officeDocument/2006/relationships/image" Target="../media/image35.svg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4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43.svg"/><Relationship Id="rId4" Type="http://schemas.openxmlformats.org/officeDocument/2006/relationships/image" Target="../media/image42.svg"/><Relationship Id="rId3" Type="http://schemas.openxmlformats.org/officeDocument/2006/relationships/image" Target="../media/image41.svg"/><Relationship Id="rId2" Type="http://schemas.openxmlformats.org/officeDocument/2006/relationships/image" Target="../media/image5.svg"/><Relationship Id="rId1" Type="http://schemas.openxmlformats.org/officeDocument/2006/relationships/image" Target="../media/image24.svg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5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48.svg"/><Relationship Id="rId4" Type="http://schemas.openxmlformats.org/officeDocument/2006/relationships/image" Target="../media/image47.svg"/><Relationship Id="rId3" Type="http://schemas.openxmlformats.org/officeDocument/2006/relationships/image" Target="../media/image46.svg"/><Relationship Id="rId2" Type="http://schemas.openxmlformats.org/officeDocument/2006/relationships/image" Target="../media/image45.svg"/><Relationship Id="rId1" Type="http://schemas.openxmlformats.org/officeDocument/2006/relationships/image" Target="../media/image44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7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53.svg"/><Relationship Id="rId4" Type="http://schemas.openxmlformats.org/officeDocument/2006/relationships/image" Target="../media/image52.svg"/><Relationship Id="rId3" Type="http://schemas.openxmlformats.org/officeDocument/2006/relationships/image" Target="../media/image51.svg"/><Relationship Id="rId2" Type="http://schemas.openxmlformats.org/officeDocument/2006/relationships/image" Target="../media/image50.svg"/><Relationship Id="rId1" Type="http://schemas.openxmlformats.org/officeDocument/2006/relationships/image" Target="../media/image49.sv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6.svg"/><Relationship Id="rId2" Type="http://schemas.openxmlformats.org/officeDocument/2006/relationships/image" Target="../media/image55.svg"/><Relationship Id="rId1" Type="http://schemas.openxmlformats.org/officeDocument/2006/relationships/image" Target="../media/image54.sv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16.svg"/><Relationship Id="rId7" Type="http://schemas.openxmlformats.org/officeDocument/2006/relationships/image" Target="../media/image58.svg"/><Relationship Id="rId6" Type="http://schemas.openxmlformats.org/officeDocument/2006/relationships/image" Target="../media/image57.svg"/><Relationship Id="rId5" Type="http://schemas.openxmlformats.org/officeDocument/2006/relationships/image" Target="../media/image36.svg"/><Relationship Id="rId4" Type="http://schemas.openxmlformats.org/officeDocument/2006/relationships/image" Target="../media/image56.svg"/><Relationship Id="rId3" Type="http://schemas.openxmlformats.org/officeDocument/2006/relationships/image" Target="../media/image28.svg"/><Relationship Id="rId2" Type="http://schemas.openxmlformats.org/officeDocument/2006/relationships/image" Target="../media/image23.svg"/><Relationship Id="rId10" Type="http://schemas.openxmlformats.org/officeDocument/2006/relationships/notesSlide" Target="../notesSlides/notesSlide19.xml"/><Relationship Id="rId1" Type="http://schemas.openxmlformats.org/officeDocument/2006/relationships/image" Target="../media/image2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svg"/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0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0.svg"/><Relationship Id="rId3" Type="http://schemas.openxmlformats.org/officeDocument/2006/relationships/image" Target="../media/image59.svg"/><Relationship Id="rId2" Type="http://schemas.openxmlformats.org/officeDocument/2006/relationships/image" Target="../media/image54.svg"/><Relationship Id="rId1" Type="http://schemas.openxmlformats.org/officeDocument/2006/relationships/image" Target="../media/image11.svg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1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52.svg"/><Relationship Id="rId3" Type="http://schemas.openxmlformats.org/officeDocument/2006/relationships/image" Target="../media/image61.svg"/><Relationship Id="rId2" Type="http://schemas.openxmlformats.org/officeDocument/2006/relationships/image" Target="../media/image60.svg"/><Relationship Id="rId1" Type="http://schemas.openxmlformats.org/officeDocument/2006/relationships/image" Target="../media/image49.sv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6.svg"/><Relationship Id="rId1" Type="http://schemas.openxmlformats.org/officeDocument/2006/relationships/image" Target="../media/image11.sv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10.svg"/><Relationship Id="rId3" Type="http://schemas.openxmlformats.org/officeDocument/2006/relationships/image" Target="../media/image7.svg"/><Relationship Id="rId2" Type="http://schemas.openxmlformats.org/officeDocument/2006/relationships/image" Target="../media/image9.svg"/><Relationship Id="rId1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3.svg"/><Relationship Id="rId2" Type="http://schemas.openxmlformats.org/officeDocument/2006/relationships/image" Target="../media/image12.svg"/><Relationship Id="rId1" Type="http://schemas.openxmlformats.org/officeDocument/2006/relationships/image" Target="../media/image11.sv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5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20.svg"/><Relationship Id="rId6" Type="http://schemas.openxmlformats.org/officeDocument/2006/relationships/image" Target="../media/image19.svg"/><Relationship Id="rId5" Type="http://schemas.openxmlformats.org/officeDocument/2006/relationships/image" Target="../media/image18.svg"/><Relationship Id="rId4" Type="http://schemas.openxmlformats.org/officeDocument/2006/relationships/image" Target="../media/image17.svg"/><Relationship Id="rId3" Type="http://schemas.openxmlformats.org/officeDocument/2006/relationships/image" Target="../media/image16.svg"/><Relationship Id="rId2" Type="http://schemas.openxmlformats.org/officeDocument/2006/relationships/image" Target="../media/image15.svg"/><Relationship Id="rId1" Type="http://schemas.openxmlformats.org/officeDocument/2006/relationships/image" Target="../media/image14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2.svg"/><Relationship Id="rId2" Type="http://schemas.openxmlformats.org/officeDocument/2006/relationships/image" Target="../media/image16.svg"/><Relationship Id="rId1" Type="http://schemas.openxmlformats.org/officeDocument/2006/relationships/image" Target="../media/image21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9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29.svg"/><Relationship Id="rId6" Type="http://schemas.openxmlformats.org/officeDocument/2006/relationships/image" Target="../media/image28.svg"/><Relationship Id="rId5" Type="http://schemas.openxmlformats.org/officeDocument/2006/relationships/image" Target="../media/image27.svg"/><Relationship Id="rId4" Type="http://schemas.openxmlformats.org/officeDocument/2006/relationships/image" Target="../media/image26.svg"/><Relationship Id="rId3" Type="http://schemas.openxmlformats.org/officeDocument/2006/relationships/image" Target="../media/image25.svg"/><Relationship Id="rId2" Type="http://schemas.openxmlformats.org/officeDocument/2006/relationships/image" Target="../media/image24.svg"/><Relationship Id="rId1" Type="http://schemas.openxmlformats.org/officeDocument/2006/relationships/image" Target="../media/image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66928"/>
            <a:ext cx="7863840" cy="14630"/>
          </a:xfrm>
          <a:prstGeom prst="rect">
            <a:avLst/>
          </a:prstGeom>
          <a:solidFill>
            <a:srgbClr val="A5822A"/>
          </a:solidFill>
        </p:spPr>
      </p:sp>
      <p:sp>
        <p:nvSpPr>
          <p:cNvPr id="3" name="Shape 1"/>
          <p:cNvSpPr/>
          <p:nvPr/>
        </p:nvSpPr>
        <p:spPr>
          <a:xfrm>
            <a:off x="640080" y="621792"/>
            <a:ext cx="7863840" cy="7315"/>
          </a:xfrm>
          <a:prstGeom prst="rect">
            <a:avLst/>
          </a:prstGeom>
          <a:solidFill>
            <a:srgbClr val="A5822A">
              <a:alpha val="50000"/>
            </a:srgbClr>
          </a:solidFill>
        </p:spPr>
      </p:sp>
      <p:sp>
        <p:nvSpPr>
          <p:cNvPr id="4" name="Shape 2"/>
          <p:cNvSpPr/>
          <p:nvPr/>
        </p:nvSpPr>
        <p:spPr>
          <a:xfrm>
            <a:off x="0" y="0"/>
            <a:ext cx="457200" cy="82296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5" name="Shape 3"/>
          <p:cNvSpPr/>
          <p:nvPr/>
        </p:nvSpPr>
        <p:spPr>
          <a:xfrm>
            <a:off x="0" y="0"/>
            <a:ext cx="82296" cy="457200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6" name="Shape 4"/>
          <p:cNvSpPr/>
          <p:nvPr/>
        </p:nvSpPr>
        <p:spPr>
          <a:xfrm>
            <a:off x="8686800" y="0"/>
            <a:ext cx="457200" cy="82296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7" name="Shape 5"/>
          <p:cNvSpPr/>
          <p:nvPr/>
        </p:nvSpPr>
        <p:spPr>
          <a:xfrm>
            <a:off x="9061704" y="0"/>
            <a:ext cx="82296" cy="457200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8" name="Shape 6"/>
          <p:cNvSpPr/>
          <p:nvPr/>
        </p:nvSpPr>
        <p:spPr>
          <a:xfrm>
            <a:off x="4169664" y="960120"/>
            <a:ext cx="804672" cy="804672"/>
          </a:xfrm>
          <a:prstGeom prst="ellipse">
            <a:avLst/>
          </a:prstGeom>
          <a:solidFill>
            <a:srgbClr val="F6EFE2"/>
          </a:solidFill>
          <a:ln w="19050">
            <a:solidFill>
              <a:srgbClr val="A5822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261104" y="1051560"/>
            <a:ext cx="621792" cy="621792"/>
          </a:xfrm>
          <a:prstGeom prst="ellipse">
            <a:avLst/>
          </a:prstGeom>
          <a:solidFill>
            <a:srgbClr val="B72025"/>
          </a:solidFill>
        </p:spPr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p:blipFill>
        <p:spPr>
          <a:xfrm>
            <a:off x="4416552" y="1207008"/>
            <a:ext cx="310896" cy="310896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457200" y="1938528"/>
            <a:ext cx="8229600" cy="7772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kern="0" spc="20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双牌县财政性资金管理暂行办法</a:t>
            </a:r>
            <a:endParaRPr lang="en-US" sz="3800" dirty="0"/>
          </a:p>
        </p:txBody>
      </p:sp>
      <p:sp>
        <p:nvSpPr>
          <p:cNvPr id="12" name="Text 9"/>
          <p:cNvSpPr/>
          <p:nvPr/>
        </p:nvSpPr>
        <p:spPr>
          <a:xfrm>
            <a:off x="457200" y="2761488"/>
            <a:ext cx="82296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kern="0" spc="300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——业务解读（讨论稿）——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3246120" y="3456432"/>
            <a:ext cx="2651760" cy="10973"/>
          </a:xfrm>
          <a:prstGeom prst="rect">
            <a:avLst/>
          </a:prstGeom>
          <a:solidFill>
            <a:srgbClr val="E0D3BB"/>
          </a:solidFill>
        </p:spPr>
      </p:sp>
      <p:sp>
        <p:nvSpPr>
          <p:cNvPr id="14" name="Text 11"/>
          <p:cNvSpPr/>
          <p:nvPr/>
        </p:nvSpPr>
        <p:spPr>
          <a:xfrm>
            <a:off x="457200" y="3611880"/>
            <a:ext cx="82296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七章二十六条</a:t>
            </a:r>
            <a:r>
              <a:rPr lang="en-US" sz="1300" dirty="0">
                <a:solidFill>
                  <a:srgbClr val="D94A3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·  </a:t>
            </a:r>
            <a:r>
              <a:rPr lang="en-US" sz="130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覆盖资金全生命周期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457200" y="4370832"/>
            <a:ext cx="82296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zh-CN" altLang="en-US" sz="1200" dirty="0">
                <a:solidFill>
                  <a:srgbClr val="7A6A58">
                    <a:alpha val="8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双牌</a:t>
            </a:r>
            <a:r>
              <a:rPr lang="en-US" sz="1200" dirty="0">
                <a:solidFill>
                  <a:srgbClr val="7A6A58">
                    <a:alpha val="8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县财政局    2026年8月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0" y="5061204"/>
            <a:ext cx="457200" cy="82296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17" name="Shape 14"/>
          <p:cNvSpPr/>
          <p:nvPr/>
        </p:nvSpPr>
        <p:spPr>
          <a:xfrm>
            <a:off x="0" y="4686300"/>
            <a:ext cx="82296" cy="457200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18" name="Shape 15"/>
          <p:cNvSpPr/>
          <p:nvPr/>
        </p:nvSpPr>
        <p:spPr>
          <a:xfrm>
            <a:off x="8686800" y="5061204"/>
            <a:ext cx="457200" cy="82296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19" name="Shape 16"/>
          <p:cNvSpPr/>
          <p:nvPr/>
        </p:nvSpPr>
        <p:spPr>
          <a:xfrm>
            <a:off x="9061704" y="4686300"/>
            <a:ext cx="82296" cy="457200"/>
          </a:xfrm>
          <a:prstGeom prst="rect">
            <a:avLst/>
          </a:prstGeom>
          <a:solidFill>
            <a:srgbClr val="B72025"/>
          </a:solid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54864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54864" cy="256032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4" name="Shape 2"/>
          <p:cNvSpPr/>
          <p:nvPr/>
        </p:nvSpPr>
        <p:spPr>
          <a:xfrm>
            <a:off x="8887968" y="5088636"/>
            <a:ext cx="256032" cy="54864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5" name="Shape 3"/>
          <p:cNvSpPr/>
          <p:nvPr/>
        </p:nvSpPr>
        <p:spPr>
          <a:xfrm>
            <a:off x="9089136" y="4887468"/>
            <a:ext cx="54864" cy="256032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6" name="Text 4"/>
          <p:cNvSpPr/>
          <p:nvPr/>
        </p:nvSpPr>
        <p:spPr>
          <a:xfrm>
            <a:off x="502920" y="292608"/>
            <a:ext cx="45720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400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第二章 · 第七条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03504" y="548640"/>
            <a:ext cx="7498080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上级专项及补助资金的四种情形</a:t>
            </a:r>
            <a:endParaRPr lang="en-US" sz="2700" dirty="0"/>
          </a:p>
        </p:txBody>
      </p:sp>
      <p:sp>
        <p:nvSpPr>
          <p:cNvPr id="8" name="Shape 6"/>
          <p:cNvSpPr/>
          <p:nvPr/>
        </p:nvSpPr>
        <p:spPr>
          <a:xfrm>
            <a:off x="502920" y="566928"/>
            <a:ext cx="32004" cy="502920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9" name="Text 7"/>
          <p:cNvSpPr/>
          <p:nvPr/>
        </p:nvSpPr>
        <p:spPr>
          <a:xfrm>
            <a:off x="8503920" y="320040"/>
            <a:ext cx="4572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10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02920" y="1371600"/>
            <a:ext cx="4005072" cy="1627632"/>
          </a:xfrm>
          <a:prstGeom prst="rect">
            <a:avLst/>
          </a:prstGeom>
          <a:solidFill>
            <a:srgbClr val="FFFFFF"/>
          </a:solidFill>
          <a:ln w="9525">
            <a:solidFill>
              <a:srgbClr val="E0D3B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02920" y="1371600"/>
            <a:ext cx="713232" cy="274320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12" name="Text 10"/>
          <p:cNvSpPr/>
          <p:nvPr/>
        </p:nvSpPr>
        <p:spPr>
          <a:xfrm>
            <a:off x="502920" y="1371600"/>
            <a:ext cx="713232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情形一</a:t>
            </a:r>
            <a:endParaRPr lang="en-US" sz="950" dirty="0"/>
          </a:p>
        </p:txBody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p:blipFill>
        <p:spPr>
          <a:xfrm>
            <a:off x="630936" y="1737360"/>
            <a:ext cx="274320" cy="27432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978408" y="1719072"/>
            <a:ext cx="3419856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指标已明确到子项目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649224" y="2066544"/>
            <a:ext cx="3730752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· 财政局业务股室拿出分配意见</a:t>
            </a:r>
            <a:endParaRPr lang="en-US" sz="950" dirty="0"/>
          </a:p>
        </p:txBody>
      </p:sp>
      <p:sp>
        <p:nvSpPr>
          <p:cNvPr id="16" name="Text 13"/>
          <p:cNvSpPr/>
          <p:nvPr/>
        </p:nvSpPr>
        <p:spPr>
          <a:xfrm>
            <a:off x="649224" y="2304288"/>
            <a:ext cx="3730752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· 股室分管领导 + 局长审批</a:t>
            </a:r>
            <a:endParaRPr lang="en-US" sz="950" dirty="0"/>
          </a:p>
        </p:txBody>
      </p:sp>
      <p:sp>
        <p:nvSpPr>
          <p:cNvPr id="17" name="Text 14"/>
          <p:cNvSpPr/>
          <p:nvPr/>
        </p:nvSpPr>
        <p:spPr>
          <a:xfrm>
            <a:off x="649224" y="2542032"/>
            <a:ext cx="3730752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· 直接下达到项目单位</a:t>
            </a:r>
            <a:endParaRPr lang="en-US" sz="950" dirty="0"/>
          </a:p>
        </p:txBody>
      </p:sp>
      <p:sp>
        <p:nvSpPr>
          <p:cNvPr id="18" name="Text 15"/>
          <p:cNvSpPr/>
          <p:nvPr/>
        </p:nvSpPr>
        <p:spPr>
          <a:xfrm>
            <a:off x="649224" y="2743200"/>
            <a:ext cx="3730752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含普惠类、民生打卡类资金（附件2）</a:t>
            </a:r>
            <a:endParaRPr lang="en-US" sz="800" dirty="0"/>
          </a:p>
        </p:txBody>
      </p:sp>
      <p:sp>
        <p:nvSpPr>
          <p:cNvPr id="19" name="Shape 16"/>
          <p:cNvSpPr/>
          <p:nvPr/>
        </p:nvSpPr>
        <p:spPr>
          <a:xfrm>
            <a:off x="4636008" y="1371600"/>
            <a:ext cx="4005072" cy="1627632"/>
          </a:xfrm>
          <a:prstGeom prst="rect">
            <a:avLst/>
          </a:prstGeom>
          <a:solidFill>
            <a:srgbClr val="FFFFFF"/>
          </a:solidFill>
          <a:ln w="9525">
            <a:solidFill>
              <a:srgbClr val="E0D3BB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4636008" y="1371600"/>
            <a:ext cx="713232" cy="274320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21" name="Text 18"/>
          <p:cNvSpPr/>
          <p:nvPr/>
        </p:nvSpPr>
        <p:spPr>
          <a:xfrm>
            <a:off x="4636008" y="1371600"/>
            <a:ext cx="713232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情形二</a:t>
            </a:r>
            <a:endParaRPr lang="en-US" sz="950" dirty="0"/>
          </a:p>
        </p:txBody>
      </p:sp>
      <p:pic>
        <p:nvPicPr>
          <p:cNvPr id="22" name="Image 1" descr="preencoded.pn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64024" y="1737360"/>
            <a:ext cx="274320" cy="274320"/>
          </a:xfrm>
          <a:prstGeom prst="rect">
            <a:avLst/>
          </a:prstGeom>
        </p:spPr>
      </p:pic>
      <p:sp>
        <p:nvSpPr>
          <p:cNvPr id="23" name="Text 19"/>
          <p:cNvSpPr/>
          <p:nvPr/>
        </p:nvSpPr>
        <p:spPr>
          <a:xfrm>
            <a:off x="5111496" y="1719072"/>
            <a:ext cx="3419856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指标未明确子项目</a:t>
            </a:r>
            <a:endParaRPr lang="en-US" sz="1350" dirty="0"/>
          </a:p>
        </p:txBody>
      </p:sp>
      <p:sp>
        <p:nvSpPr>
          <p:cNvPr id="24" name="Text 20"/>
          <p:cNvSpPr/>
          <p:nvPr/>
        </p:nvSpPr>
        <p:spPr>
          <a:xfrm>
            <a:off x="4782312" y="2066544"/>
            <a:ext cx="3730752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· 指标单位商财政部门拿方案</a:t>
            </a:r>
            <a:endParaRPr lang="en-US" sz="950" dirty="0"/>
          </a:p>
        </p:txBody>
      </p:sp>
      <p:sp>
        <p:nvSpPr>
          <p:cNvPr id="25" name="Text 21"/>
          <p:cNvSpPr/>
          <p:nvPr/>
        </p:nvSpPr>
        <p:spPr>
          <a:xfrm>
            <a:off x="4782312" y="2304288"/>
            <a:ext cx="3730752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· 报分管县领导、常务副县长、县长审批</a:t>
            </a:r>
            <a:endParaRPr lang="en-US" sz="950" dirty="0"/>
          </a:p>
        </p:txBody>
      </p:sp>
      <p:sp>
        <p:nvSpPr>
          <p:cNvPr id="26" name="Text 22"/>
          <p:cNvSpPr/>
          <p:nvPr/>
        </p:nvSpPr>
        <p:spPr>
          <a:xfrm>
            <a:off x="4782312" y="2542032"/>
            <a:ext cx="3730752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· 分配下达到项目单位</a:t>
            </a:r>
            <a:endParaRPr lang="en-US" sz="950" dirty="0"/>
          </a:p>
        </p:txBody>
      </p:sp>
      <p:sp>
        <p:nvSpPr>
          <p:cNvPr id="27" name="Text 23"/>
          <p:cNvSpPr/>
          <p:nvPr/>
        </p:nvSpPr>
        <p:spPr>
          <a:xfrm>
            <a:off x="4782312" y="2743200"/>
            <a:ext cx="3730752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可先按上级要求预分配；二次分配指标需主管部门与财政部门联合行文下达（附件3-4）</a:t>
            </a:r>
            <a:endParaRPr lang="en-US" sz="800" dirty="0"/>
          </a:p>
        </p:txBody>
      </p:sp>
      <p:sp>
        <p:nvSpPr>
          <p:cNvPr id="28" name="Shape 24"/>
          <p:cNvSpPr/>
          <p:nvPr/>
        </p:nvSpPr>
        <p:spPr>
          <a:xfrm>
            <a:off x="502920" y="3127248"/>
            <a:ext cx="4005072" cy="1627632"/>
          </a:xfrm>
          <a:prstGeom prst="rect">
            <a:avLst/>
          </a:prstGeom>
          <a:solidFill>
            <a:srgbClr val="FFFFFF"/>
          </a:solidFill>
          <a:ln w="9525">
            <a:solidFill>
              <a:srgbClr val="E0D3BB"/>
            </a:solidFill>
            <a:prstDash val="solid"/>
          </a:ln>
        </p:spPr>
      </p:sp>
      <p:sp>
        <p:nvSpPr>
          <p:cNvPr id="29" name="Shape 25"/>
          <p:cNvSpPr/>
          <p:nvPr/>
        </p:nvSpPr>
        <p:spPr>
          <a:xfrm>
            <a:off x="502920" y="3127248"/>
            <a:ext cx="713232" cy="274320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30" name="Text 26"/>
          <p:cNvSpPr/>
          <p:nvPr/>
        </p:nvSpPr>
        <p:spPr>
          <a:xfrm>
            <a:off x="502920" y="3127248"/>
            <a:ext cx="713232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情形三</a:t>
            </a:r>
            <a:endParaRPr lang="en-US" sz="950" dirty="0"/>
          </a:p>
        </p:txBody>
      </p:sp>
      <p:pic>
        <p:nvPicPr>
          <p:cNvPr id="31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0936" y="3493008"/>
            <a:ext cx="274320" cy="274320"/>
          </a:xfrm>
          <a:prstGeom prst="rect">
            <a:avLst/>
          </a:prstGeom>
        </p:spPr>
      </p:pic>
      <p:sp>
        <p:nvSpPr>
          <p:cNvPr id="32" name="Text 27"/>
          <p:cNvSpPr/>
          <p:nvPr/>
        </p:nvSpPr>
        <p:spPr>
          <a:xfrm>
            <a:off x="978408" y="3474720"/>
            <a:ext cx="3419856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指标或项目调剂使用</a:t>
            </a:r>
            <a:endParaRPr lang="en-US" sz="1350" dirty="0"/>
          </a:p>
        </p:txBody>
      </p:sp>
      <p:sp>
        <p:nvSpPr>
          <p:cNvPr id="33" name="Text 28"/>
          <p:cNvSpPr/>
          <p:nvPr/>
        </p:nvSpPr>
        <p:spPr>
          <a:xfrm>
            <a:off x="649224" y="3822192"/>
            <a:ext cx="3730752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· 指标单位商财政部门拿出调剂方案</a:t>
            </a:r>
            <a:endParaRPr lang="en-US" sz="950" dirty="0"/>
          </a:p>
        </p:txBody>
      </p:sp>
      <p:sp>
        <p:nvSpPr>
          <p:cNvPr id="34" name="Text 29"/>
          <p:cNvSpPr/>
          <p:nvPr/>
        </p:nvSpPr>
        <p:spPr>
          <a:xfrm>
            <a:off x="649224" y="4059936"/>
            <a:ext cx="3730752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· 按程序报县级领导审批</a:t>
            </a:r>
            <a:endParaRPr lang="en-US" sz="950" dirty="0"/>
          </a:p>
        </p:txBody>
      </p:sp>
      <p:sp>
        <p:nvSpPr>
          <p:cNvPr id="35" name="Text 30"/>
          <p:cNvSpPr/>
          <p:nvPr/>
        </p:nvSpPr>
        <p:spPr>
          <a:xfrm>
            <a:off x="649224" y="4297680"/>
            <a:ext cx="3730752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· 审批后下达</a:t>
            </a:r>
            <a:endParaRPr lang="en-US" sz="950" dirty="0"/>
          </a:p>
        </p:txBody>
      </p:sp>
      <p:sp>
        <p:nvSpPr>
          <p:cNvPr id="36" name="Text 31"/>
          <p:cNvSpPr/>
          <p:nvPr/>
        </p:nvSpPr>
        <p:spPr>
          <a:xfrm>
            <a:off x="649224" y="4498848"/>
            <a:ext cx="3730752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附件5</a:t>
            </a:r>
            <a:endParaRPr lang="en-US" sz="800" dirty="0"/>
          </a:p>
        </p:txBody>
      </p:sp>
      <p:sp>
        <p:nvSpPr>
          <p:cNvPr id="37" name="Shape 32"/>
          <p:cNvSpPr/>
          <p:nvPr/>
        </p:nvSpPr>
        <p:spPr>
          <a:xfrm>
            <a:off x="4636008" y="3127248"/>
            <a:ext cx="4005072" cy="1627632"/>
          </a:xfrm>
          <a:prstGeom prst="rect">
            <a:avLst/>
          </a:prstGeom>
          <a:solidFill>
            <a:srgbClr val="FFFFFF"/>
          </a:solidFill>
          <a:ln w="9525">
            <a:solidFill>
              <a:srgbClr val="E0D3BB"/>
            </a:solidFill>
            <a:prstDash val="solid"/>
          </a:ln>
        </p:spPr>
      </p:sp>
      <p:sp>
        <p:nvSpPr>
          <p:cNvPr id="38" name="Shape 33"/>
          <p:cNvSpPr/>
          <p:nvPr/>
        </p:nvSpPr>
        <p:spPr>
          <a:xfrm>
            <a:off x="4636008" y="3127248"/>
            <a:ext cx="713232" cy="274320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39" name="Text 34"/>
          <p:cNvSpPr/>
          <p:nvPr/>
        </p:nvSpPr>
        <p:spPr>
          <a:xfrm>
            <a:off x="4636008" y="3127248"/>
            <a:ext cx="713232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情形四</a:t>
            </a:r>
            <a:endParaRPr lang="en-US" sz="950" dirty="0"/>
          </a:p>
        </p:txBody>
      </p:sp>
      <p:pic>
        <p:nvPicPr>
          <p:cNvPr id="40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64024" y="3493008"/>
            <a:ext cx="274320" cy="274320"/>
          </a:xfrm>
          <a:prstGeom prst="rect">
            <a:avLst/>
          </a:prstGeom>
        </p:spPr>
      </p:pic>
      <p:sp>
        <p:nvSpPr>
          <p:cNvPr id="41" name="Text 35"/>
          <p:cNvSpPr/>
          <p:nvPr/>
        </p:nvSpPr>
        <p:spPr>
          <a:xfrm>
            <a:off x="5111496" y="3474720"/>
            <a:ext cx="3419856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上级有单独管理办法</a:t>
            </a:r>
            <a:endParaRPr lang="en-US" sz="1350" dirty="0"/>
          </a:p>
        </p:txBody>
      </p:sp>
      <p:sp>
        <p:nvSpPr>
          <p:cNvPr id="42" name="Text 36"/>
          <p:cNvSpPr/>
          <p:nvPr/>
        </p:nvSpPr>
        <p:spPr>
          <a:xfrm>
            <a:off x="4782312" y="3822192"/>
            <a:ext cx="3730752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· 按上级专项资金管理办法执行</a:t>
            </a:r>
            <a:endParaRPr lang="en-US" sz="950" dirty="0"/>
          </a:p>
        </p:txBody>
      </p:sp>
      <p:sp>
        <p:nvSpPr>
          <p:cNvPr id="43" name="Text 37"/>
          <p:cNvSpPr/>
          <p:nvPr/>
        </p:nvSpPr>
        <p:spPr>
          <a:xfrm>
            <a:off x="4782312" y="4498848"/>
            <a:ext cx="3730752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从其规定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54864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54864" cy="256032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4" name="Shape 2"/>
          <p:cNvSpPr/>
          <p:nvPr/>
        </p:nvSpPr>
        <p:spPr>
          <a:xfrm>
            <a:off x="8887968" y="5088636"/>
            <a:ext cx="256032" cy="54864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5" name="Shape 3"/>
          <p:cNvSpPr/>
          <p:nvPr/>
        </p:nvSpPr>
        <p:spPr>
          <a:xfrm>
            <a:off x="9089136" y="4887468"/>
            <a:ext cx="54864" cy="256032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6" name="Text 4"/>
          <p:cNvSpPr/>
          <p:nvPr/>
        </p:nvSpPr>
        <p:spPr>
          <a:xfrm>
            <a:off x="502920" y="292608"/>
            <a:ext cx="45720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400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第二章 · 第八、九条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03504" y="548640"/>
            <a:ext cx="7498080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债券资金、国债资金与其他资金</a:t>
            </a:r>
            <a:endParaRPr lang="en-US" sz="2700" dirty="0"/>
          </a:p>
        </p:txBody>
      </p:sp>
      <p:sp>
        <p:nvSpPr>
          <p:cNvPr id="8" name="Shape 6"/>
          <p:cNvSpPr/>
          <p:nvPr/>
        </p:nvSpPr>
        <p:spPr>
          <a:xfrm>
            <a:off x="502920" y="566928"/>
            <a:ext cx="32004" cy="502920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9" name="Text 7"/>
          <p:cNvSpPr/>
          <p:nvPr/>
        </p:nvSpPr>
        <p:spPr>
          <a:xfrm>
            <a:off x="8503920" y="320040"/>
            <a:ext cx="4572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11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02920" y="1371600"/>
            <a:ext cx="5029200" cy="3364992"/>
          </a:xfrm>
          <a:prstGeom prst="rect">
            <a:avLst/>
          </a:prstGeom>
          <a:solidFill>
            <a:srgbClr val="FFFFFF"/>
          </a:solidFill>
          <a:ln w="9525">
            <a:solidFill>
              <a:srgbClr val="E0D3B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02920" y="1371600"/>
            <a:ext cx="5029200" cy="512064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12" name="Text 10"/>
          <p:cNvSpPr/>
          <p:nvPr/>
        </p:nvSpPr>
        <p:spPr>
          <a:xfrm>
            <a:off x="685800" y="1371600"/>
            <a:ext cx="4663440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债券资金和国债资金的管理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685800" y="2029968"/>
            <a:ext cx="2267712" cy="384048"/>
          </a:xfrm>
          <a:prstGeom prst="rect">
            <a:avLst/>
          </a:prstGeom>
          <a:solidFill>
            <a:srgbClr val="F5EEDD"/>
          </a:solidFill>
          <a:ln w="6350">
            <a:solidFill>
              <a:srgbClr val="E0D3B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5800" y="2029968"/>
            <a:ext cx="2267712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当年新增一般债券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3081528" y="2029968"/>
            <a:ext cx="2267712" cy="384048"/>
          </a:xfrm>
          <a:prstGeom prst="rect">
            <a:avLst/>
          </a:prstGeom>
          <a:solidFill>
            <a:srgbClr val="F5EEDD"/>
          </a:solidFill>
          <a:ln w="6350">
            <a:solidFill>
              <a:srgbClr val="E0D3B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081528" y="2029968"/>
            <a:ext cx="2267712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专项债券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685800" y="2505456"/>
            <a:ext cx="2267712" cy="384048"/>
          </a:xfrm>
          <a:prstGeom prst="rect">
            <a:avLst/>
          </a:prstGeom>
          <a:solidFill>
            <a:srgbClr val="F5EEDD"/>
          </a:solidFill>
          <a:ln w="6350">
            <a:solidFill>
              <a:srgbClr val="E0D3B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85800" y="2505456"/>
            <a:ext cx="2267712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超长期特别国债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3081528" y="2505456"/>
            <a:ext cx="2267712" cy="384048"/>
          </a:xfrm>
          <a:prstGeom prst="rect">
            <a:avLst/>
          </a:prstGeom>
          <a:solidFill>
            <a:srgbClr val="F5EEDD"/>
          </a:solidFill>
          <a:ln w="6350">
            <a:solidFill>
              <a:srgbClr val="E0D3B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081528" y="2505456"/>
            <a:ext cx="2267712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增发国债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685800" y="3218688"/>
            <a:ext cx="237744" cy="237744"/>
          </a:xfrm>
          <a:prstGeom prst="ellipse">
            <a:avLst/>
          </a:prstGeom>
          <a:solidFill>
            <a:srgbClr val="A5822A"/>
          </a:solidFill>
        </p:spPr>
      </p:sp>
      <p:sp>
        <p:nvSpPr>
          <p:cNvPr id="22" name="Text 20"/>
          <p:cNvSpPr/>
          <p:nvPr/>
        </p:nvSpPr>
        <p:spPr>
          <a:xfrm>
            <a:off x="685800" y="3218688"/>
            <a:ext cx="237744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1024128" y="3127248"/>
            <a:ext cx="4343400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项目主管部门商财政部门制定使用方案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685800" y="3730752"/>
            <a:ext cx="237744" cy="237744"/>
          </a:xfrm>
          <a:prstGeom prst="ellipse">
            <a:avLst/>
          </a:prstGeom>
          <a:solidFill>
            <a:srgbClr val="A5822A"/>
          </a:solidFill>
        </p:spPr>
      </p:sp>
      <p:sp>
        <p:nvSpPr>
          <p:cNvPr id="25" name="Text 23"/>
          <p:cNvSpPr/>
          <p:nvPr/>
        </p:nvSpPr>
        <p:spPr>
          <a:xfrm>
            <a:off x="685800" y="3730752"/>
            <a:ext cx="237744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1024128" y="3639312"/>
            <a:ext cx="4343400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参照第七条程序报批，或报县政府常务会研究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685800" y="4242816"/>
            <a:ext cx="237744" cy="237744"/>
          </a:xfrm>
          <a:prstGeom prst="ellipse">
            <a:avLst/>
          </a:prstGeom>
          <a:solidFill>
            <a:srgbClr val="A5822A"/>
          </a:solidFill>
        </p:spPr>
      </p:sp>
      <p:sp>
        <p:nvSpPr>
          <p:cNvPr id="28" name="Text 26"/>
          <p:cNvSpPr/>
          <p:nvPr/>
        </p:nvSpPr>
        <p:spPr>
          <a:xfrm>
            <a:off x="685800" y="4242816"/>
            <a:ext cx="237744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3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1024128" y="4151376"/>
            <a:ext cx="4343400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报请县人大常委会备案</a:t>
            </a:r>
            <a:endParaRPr lang="en-US" sz="1150" dirty="0"/>
          </a:p>
        </p:txBody>
      </p:sp>
      <p:sp>
        <p:nvSpPr>
          <p:cNvPr id="30" name="Shape 28"/>
          <p:cNvSpPr/>
          <p:nvPr/>
        </p:nvSpPr>
        <p:spPr>
          <a:xfrm>
            <a:off x="5715000" y="1371600"/>
            <a:ext cx="2926080" cy="3364992"/>
          </a:xfrm>
          <a:prstGeom prst="rect">
            <a:avLst/>
          </a:prstGeom>
          <a:solidFill>
            <a:srgbClr val="FFFFFF"/>
          </a:solidFill>
          <a:ln w="9525">
            <a:solidFill>
              <a:srgbClr val="E0D3BB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5715000" y="1371600"/>
            <a:ext cx="2926080" cy="512064"/>
          </a:xfrm>
          <a:prstGeom prst="rect">
            <a:avLst/>
          </a:prstGeom>
          <a:solidFill>
            <a:srgbClr val="2F4E79"/>
          </a:solidFill>
        </p:spPr>
      </p:sp>
      <p:sp>
        <p:nvSpPr>
          <p:cNvPr id="32" name="Text 30"/>
          <p:cNvSpPr/>
          <p:nvPr/>
        </p:nvSpPr>
        <p:spPr>
          <a:xfrm>
            <a:off x="5897880" y="1371600"/>
            <a:ext cx="2651760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其他财政性资金</a:t>
            </a:r>
            <a:endParaRPr lang="en-US" sz="1500" dirty="0"/>
          </a:p>
        </p:txBody>
      </p:sp>
      <p:pic>
        <p:nvPicPr>
          <p:cNvPr id="33" name="Image 0" descr="preencoded.pn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p:blipFill>
        <p:spPr>
          <a:xfrm>
            <a:off x="7040880" y="2103120"/>
            <a:ext cx="457200" cy="457200"/>
          </a:xfrm>
          <a:prstGeom prst="rect">
            <a:avLst/>
          </a:prstGeom>
        </p:spPr>
      </p:pic>
      <p:sp>
        <p:nvSpPr>
          <p:cNvPr id="34" name="Text 31"/>
          <p:cNvSpPr/>
          <p:nvPr/>
        </p:nvSpPr>
        <p:spPr>
          <a:xfrm>
            <a:off x="5897880" y="2697480"/>
            <a:ext cx="256032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10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结转结余、闲置沉淀、国资收益等</a:t>
            </a:r>
            <a:endParaRPr lang="en-US" sz="1100" dirty="0"/>
          </a:p>
        </p:txBody>
      </p:sp>
      <p:sp>
        <p:nvSpPr>
          <p:cNvPr id="35" name="Shape 32"/>
          <p:cNvSpPr/>
          <p:nvPr/>
        </p:nvSpPr>
        <p:spPr>
          <a:xfrm>
            <a:off x="5897880" y="3310128"/>
            <a:ext cx="2560320" cy="10973"/>
          </a:xfrm>
          <a:prstGeom prst="rect">
            <a:avLst/>
          </a:prstGeom>
          <a:solidFill>
            <a:srgbClr val="E0D3BB"/>
          </a:solidFill>
        </p:spPr>
      </p:sp>
      <p:sp>
        <p:nvSpPr>
          <p:cNvPr id="36" name="Text 33"/>
          <p:cNvSpPr/>
          <p:nvPr/>
        </p:nvSpPr>
        <p:spPr>
          <a:xfrm>
            <a:off x="5897880" y="3456432"/>
            <a:ext cx="2560320" cy="10972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0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视资金性质和具体情况，由县财政部门会同相关部门拿出具体意见，按程序上报个案研究</a:t>
            </a:r>
            <a:endParaRPr lang="en-US" sz="1050" dirty="0"/>
          </a:p>
        </p:txBody>
      </p:sp>
      <p:sp>
        <p:nvSpPr>
          <p:cNvPr id="37" name="Text 34"/>
          <p:cNvSpPr/>
          <p:nvPr/>
        </p:nvSpPr>
        <p:spPr>
          <a:xfrm>
            <a:off x="502920" y="4846320"/>
            <a:ext cx="813816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提示：债券、国债资金使用方案均需履行人大程序，确保债务资金使用合规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566160" cy="5143500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3" name="Shape 1"/>
          <p:cNvSpPr/>
          <p:nvPr/>
        </p:nvSpPr>
        <p:spPr>
          <a:xfrm>
            <a:off x="3429000" y="0"/>
            <a:ext cx="137160" cy="5143500"/>
          </a:xfrm>
          <a:prstGeom prst="rect">
            <a:avLst/>
          </a:prstGeom>
          <a:solidFill>
            <a:srgbClr val="B72025">
              <a:alpha val="65000"/>
            </a:srgbClr>
          </a:solidFill>
        </p:spPr>
      </p:sp>
      <p:sp>
        <p:nvSpPr>
          <p:cNvPr id="4" name="Text 2"/>
          <p:cNvSpPr/>
          <p:nvPr/>
        </p:nvSpPr>
        <p:spPr>
          <a:xfrm>
            <a:off x="0" y="1005840"/>
            <a:ext cx="3566160" cy="17373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叁</a:t>
            </a:r>
            <a:endParaRPr lang="en-US" sz="10000" dirty="0"/>
          </a:p>
        </p:txBody>
      </p:sp>
      <p:sp>
        <p:nvSpPr>
          <p:cNvPr id="5" name="Text 3"/>
          <p:cNvSpPr/>
          <p:nvPr/>
        </p:nvSpPr>
        <p:spPr>
          <a:xfrm>
            <a:off x="182880" y="2880360"/>
            <a:ext cx="320040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DF9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财评、采购、招投标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82880" y="3456432"/>
            <a:ext cx="32004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>
                    <a:alpha val="7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第三章（第十一条至第十二条）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069080" y="1051560"/>
            <a:ext cx="45720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财政预算评审限额标准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4069080" y="1444752"/>
            <a:ext cx="45720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达到限额标准及以上的必须进行财评；限额以下不予评审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069080" y="1920240"/>
            <a:ext cx="2231136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A5822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069080" y="2011680"/>
            <a:ext cx="2231136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10万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4069080" y="2615184"/>
            <a:ext cx="2231136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工程类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069080" y="2871216"/>
            <a:ext cx="2231136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工程建设类项目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6428232" y="1920240"/>
            <a:ext cx="2231136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A5822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28232" y="2011680"/>
            <a:ext cx="2231136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5万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6428232" y="2615184"/>
            <a:ext cx="2231136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货物/服务类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28232" y="2871216"/>
            <a:ext cx="2231136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货物、服务采购类项目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4069080" y="3346704"/>
            <a:ext cx="457200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限额以下项目怎么管？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4069080" y="3712464"/>
            <a:ext cx="4572000" cy="384048"/>
          </a:xfrm>
          <a:prstGeom prst="rect">
            <a:avLst/>
          </a:prstGeom>
          <a:solidFill>
            <a:srgbClr val="F5EEDD"/>
          </a:solidFill>
          <a:ln w="6350">
            <a:solidFill>
              <a:srgbClr val="E0D3BB"/>
            </a:solidFill>
            <a:prstDash val="solid"/>
          </a:ln>
        </p:spPr>
      </p:sp>
      <p:pic>
        <p:nvPicPr>
          <p:cNvPr id="19" name="Image 0" descr="preencoded.pn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p:blipFill>
        <p:spPr>
          <a:xfrm>
            <a:off x="4206240" y="3794760"/>
            <a:ext cx="219456" cy="219456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4535424" y="3712464"/>
            <a:ext cx="4023360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按财政评审中心定期发布的综合单价审定预算造价</a:t>
            </a:r>
            <a:endParaRPr lang="en-US" sz="1050" dirty="0"/>
          </a:p>
        </p:txBody>
      </p:sp>
      <p:sp>
        <p:nvSpPr>
          <p:cNvPr id="21" name="Shape 18"/>
          <p:cNvSpPr/>
          <p:nvPr/>
        </p:nvSpPr>
        <p:spPr>
          <a:xfrm>
            <a:off x="4069080" y="4169664"/>
            <a:ext cx="4572000" cy="384048"/>
          </a:xfrm>
          <a:prstGeom prst="rect">
            <a:avLst/>
          </a:prstGeom>
          <a:solidFill>
            <a:srgbClr val="F5EEDD"/>
          </a:solidFill>
          <a:ln w="6350">
            <a:solidFill>
              <a:srgbClr val="E0D3BB"/>
            </a:solidFill>
            <a:prstDash val="solid"/>
          </a:ln>
        </p:spPr>
      </p:sp>
      <p:pic>
        <p:nvPicPr>
          <p:cNvPr id="22" name="Image 1" descr="preencoded.pn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206240" y="4251960"/>
            <a:ext cx="219456" cy="219456"/>
          </a:xfrm>
          <a:prstGeom prst="rect">
            <a:avLst/>
          </a:prstGeom>
        </p:spPr>
      </p:pic>
      <p:sp>
        <p:nvSpPr>
          <p:cNvPr id="23" name="Text 19"/>
          <p:cNvSpPr/>
          <p:nvPr/>
        </p:nvSpPr>
        <p:spPr>
          <a:xfrm>
            <a:off x="4535424" y="4169664"/>
            <a:ext cx="4023360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综合单价未涵盖的项目，可一事一议处理</a:t>
            </a:r>
            <a:endParaRPr lang="en-US" sz="1050" dirty="0"/>
          </a:p>
        </p:txBody>
      </p:sp>
      <p:sp>
        <p:nvSpPr>
          <p:cNvPr id="24" name="Shape 20"/>
          <p:cNvSpPr/>
          <p:nvPr/>
        </p:nvSpPr>
        <p:spPr>
          <a:xfrm>
            <a:off x="4069080" y="4626864"/>
            <a:ext cx="4572000" cy="384048"/>
          </a:xfrm>
          <a:prstGeom prst="rect">
            <a:avLst/>
          </a:prstGeom>
          <a:solidFill>
            <a:srgbClr val="F5EEDD"/>
          </a:solidFill>
          <a:ln w="6350">
            <a:solidFill>
              <a:srgbClr val="E0D3BB"/>
            </a:solidFill>
            <a:prstDash val="solid"/>
          </a:ln>
        </p:spPr>
      </p:sp>
      <p:pic>
        <p:nvPicPr>
          <p:cNvPr id="25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06240" y="4709160"/>
            <a:ext cx="219456" cy="219456"/>
          </a:xfrm>
          <a:prstGeom prst="rect">
            <a:avLst/>
          </a:prstGeom>
        </p:spPr>
      </p:pic>
      <p:sp>
        <p:nvSpPr>
          <p:cNvPr id="26" name="Text 21"/>
          <p:cNvSpPr/>
          <p:nvPr/>
        </p:nvSpPr>
        <p:spPr>
          <a:xfrm>
            <a:off x="4535424" y="4626864"/>
            <a:ext cx="4023360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按本单位内控制度进行采购</a:t>
            </a:r>
            <a:endParaRPr 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54864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54864" cy="256032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4" name="Shape 2"/>
          <p:cNvSpPr/>
          <p:nvPr/>
        </p:nvSpPr>
        <p:spPr>
          <a:xfrm>
            <a:off x="8887968" y="5088636"/>
            <a:ext cx="256032" cy="54864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5" name="Shape 3"/>
          <p:cNvSpPr/>
          <p:nvPr/>
        </p:nvSpPr>
        <p:spPr>
          <a:xfrm>
            <a:off x="9089136" y="4887468"/>
            <a:ext cx="54864" cy="256032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6" name="Text 4"/>
          <p:cNvSpPr/>
          <p:nvPr/>
        </p:nvSpPr>
        <p:spPr>
          <a:xfrm>
            <a:off x="502920" y="292608"/>
            <a:ext cx="45720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400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第三章 · 第十二、十六条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03504" y="548640"/>
            <a:ext cx="7498080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法定程序：全程无缝管控</a:t>
            </a:r>
            <a:endParaRPr lang="en-US" sz="2700" dirty="0"/>
          </a:p>
        </p:txBody>
      </p:sp>
      <p:sp>
        <p:nvSpPr>
          <p:cNvPr id="8" name="Shape 6"/>
          <p:cNvSpPr/>
          <p:nvPr/>
        </p:nvSpPr>
        <p:spPr>
          <a:xfrm>
            <a:off x="502920" y="566928"/>
            <a:ext cx="32004" cy="502920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9" name="Text 7"/>
          <p:cNvSpPr/>
          <p:nvPr/>
        </p:nvSpPr>
        <p:spPr>
          <a:xfrm>
            <a:off x="8503920" y="320040"/>
            <a:ext cx="4572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13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02920" y="1481328"/>
            <a:ext cx="1481328" cy="1170432"/>
          </a:xfrm>
          <a:prstGeom prst="rect">
            <a:avLst/>
          </a:prstGeom>
          <a:solidFill>
            <a:srgbClr val="FFFFFF"/>
          </a:solidFill>
          <a:ln w="12700">
            <a:solidFill>
              <a:srgbClr val="A5822A"/>
            </a:solidFill>
            <a:prstDash val="solid"/>
          </a:ln>
        </p:spPr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p:blipFill>
        <p:spPr>
          <a:xfrm>
            <a:off x="1024128" y="1645920"/>
            <a:ext cx="438912" cy="438912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548640" y="2176272"/>
            <a:ext cx="1389888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政府采购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984248" y="1481328"/>
            <a:ext cx="219456" cy="11704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D94A3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→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2203704" y="1481328"/>
            <a:ext cx="1481328" cy="1170432"/>
          </a:xfrm>
          <a:prstGeom prst="rect">
            <a:avLst/>
          </a:prstGeom>
          <a:solidFill>
            <a:srgbClr val="FFFFFF"/>
          </a:solidFill>
          <a:ln w="12700">
            <a:solidFill>
              <a:srgbClr val="A5822A"/>
            </a:solidFill>
            <a:prstDash val="solid"/>
          </a:ln>
        </p:spPr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724912" y="1645920"/>
            <a:ext cx="438912" cy="438912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2249424" y="2176272"/>
            <a:ext cx="1389888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招投/竞标</a:t>
            </a:r>
            <a:endParaRPr lang="en-US" sz="1200" dirty="0"/>
          </a:p>
        </p:txBody>
      </p:sp>
      <p:sp>
        <p:nvSpPr>
          <p:cNvPr id="17" name="Text 13"/>
          <p:cNvSpPr/>
          <p:nvPr/>
        </p:nvSpPr>
        <p:spPr>
          <a:xfrm>
            <a:off x="3685032" y="1481328"/>
            <a:ext cx="219456" cy="11704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D94A3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→</a:t>
            </a:r>
            <a:endParaRPr lang="en-US" sz="1600" dirty="0"/>
          </a:p>
        </p:txBody>
      </p:sp>
      <p:sp>
        <p:nvSpPr>
          <p:cNvPr id="18" name="Shape 14"/>
          <p:cNvSpPr/>
          <p:nvPr/>
        </p:nvSpPr>
        <p:spPr>
          <a:xfrm>
            <a:off x="3904488" y="1481328"/>
            <a:ext cx="1481328" cy="1170432"/>
          </a:xfrm>
          <a:prstGeom prst="rect">
            <a:avLst/>
          </a:prstGeom>
          <a:solidFill>
            <a:srgbClr val="FFFFFF"/>
          </a:solidFill>
          <a:ln w="12700">
            <a:solidFill>
              <a:srgbClr val="A5822A"/>
            </a:solidFill>
            <a:prstDash val="solid"/>
          </a:ln>
        </p:spPr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25696" y="1645920"/>
            <a:ext cx="438912" cy="438912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3950208" y="2176272"/>
            <a:ext cx="1389888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工程监理</a:t>
            </a:r>
            <a:endParaRPr lang="en-US" sz="1200" dirty="0"/>
          </a:p>
        </p:txBody>
      </p:sp>
      <p:sp>
        <p:nvSpPr>
          <p:cNvPr id="21" name="Text 16"/>
          <p:cNvSpPr/>
          <p:nvPr/>
        </p:nvSpPr>
        <p:spPr>
          <a:xfrm>
            <a:off x="5385816" y="1481328"/>
            <a:ext cx="219456" cy="11704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D94A3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→</a:t>
            </a:r>
            <a:endParaRPr lang="en-US" sz="1600" dirty="0"/>
          </a:p>
        </p:txBody>
      </p:sp>
      <p:sp>
        <p:nvSpPr>
          <p:cNvPr id="22" name="Shape 17"/>
          <p:cNvSpPr/>
          <p:nvPr/>
        </p:nvSpPr>
        <p:spPr>
          <a:xfrm>
            <a:off x="5605272" y="1481328"/>
            <a:ext cx="1481328" cy="1170432"/>
          </a:xfrm>
          <a:prstGeom prst="rect">
            <a:avLst/>
          </a:prstGeom>
          <a:solidFill>
            <a:srgbClr val="FFFFFF"/>
          </a:solidFill>
          <a:ln w="12700">
            <a:solidFill>
              <a:srgbClr val="A5822A"/>
            </a:solidFill>
            <a:prstDash val="solid"/>
          </a:ln>
        </p:spPr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26480" y="1645920"/>
            <a:ext cx="438912" cy="438912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5650992" y="2176272"/>
            <a:ext cx="1389888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竣工验收</a:t>
            </a:r>
            <a:endParaRPr lang="en-US" sz="1200" dirty="0"/>
          </a:p>
        </p:txBody>
      </p:sp>
      <p:sp>
        <p:nvSpPr>
          <p:cNvPr id="25" name="Text 19"/>
          <p:cNvSpPr/>
          <p:nvPr/>
        </p:nvSpPr>
        <p:spPr>
          <a:xfrm>
            <a:off x="7086600" y="1481328"/>
            <a:ext cx="219456" cy="11704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D94A3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→</a:t>
            </a:r>
            <a:endParaRPr lang="en-US" sz="1600" dirty="0"/>
          </a:p>
        </p:txBody>
      </p:sp>
      <p:sp>
        <p:nvSpPr>
          <p:cNvPr id="26" name="Shape 20"/>
          <p:cNvSpPr/>
          <p:nvPr/>
        </p:nvSpPr>
        <p:spPr>
          <a:xfrm>
            <a:off x="7306056" y="1481328"/>
            <a:ext cx="1481328" cy="1170432"/>
          </a:xfrm>
          <a:prstGeom prst="rect">
            <a:avLst/>
          </a:prstGeom>
          <a:solidFill>
            <a:srgbClr val="FFFFFF"/>
          </a:solidFill>
          <a:ln w="12700">
            <a:solidFill>
              <a:srgbClr val="A5822A"/>
            </a:solidFill>
            <a:prstDash val="solid"/>
          </a:ln>
        </p:spPr>
      </p:sp>
      <p:pic>
        <p:nvPicPr>
          <p:cNvPr id="27" name="Image 4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27264" y="1645920"/>
            <a:ext cx="438912" cy="438912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7351776" y="2176272"/>
            <a:ext cx="1389888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结算审核</a:t>
            </a:r>
            <a:endParaRPr lang="en-US" sz="1200" dirty="0"/>
          </a:p>
        </p:txBody>
      </p:sp>
      <p:sp>
        <p:nvSpPr>
          <p:cNvPr id="29" name="Text 22"/>
          <p:cNvSpPr/>
          <p:nvPr/>
        </p:nvSpPr>
        <p:spPr>
          <a:xfrm>
            <a:off x="502920" y="2788920"/>
            <a:ext cx="813816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凡使用财政性资金的工程、货物、服务类项目，须严格执行上述法定程序，防范资金风险</a:t>
            </a:r>
            <a:endParaRPr lang="en-US" sz="1150" dirty="0"/>
          </a:p>
        </p:txBody>
      </p:sp>
      <p:sp>
        <p:nvSpPr>
          <p:cNvPr id="30" name="Shape 23"/>
          <p:cNvSpPr/>
          <p:nvPr/>
        </p:nvSpPr>
        <p:spPr>
          <a:xfrm>
            <a:off x="502920" y="3246120"/>
            <a:ext cx="8138160" cy="841248"/>
          </a:xfrm>
          <a:prstGeom prst="rect">
            <a:avLst/>
          </a:prstGeom>
          <a:solidFill>
            <a:srgbClr val="F5EEDD"/>
          </a:solidFill>
          <a:ln w="6350">
            <a:solidFill>
              <a:srgbClr val="E0D3BB"/>
            </a:solidFill>
            <a:prstDash val="solid"/>
          </a:ln>
        </p:spPr>
      </p:sp>
      <p:pic>
        <p:nvPicPr>
          <p:cNvPr id="31" name="Image 5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5800" y="3502152"/>
            <a:ext cx="329184" cy="329184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1170432" y="3246120"/>
            <a:ext cx="7315200" cy="8412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b="1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衔接规则：</a:t>
            </a:r>
            <a:r>
              <a:rPr lang="en-US" sz="12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财评预算金额达到政府采购限额标准的项目，必须履行政府采购或公开招投标程序（附件6-7）</a:t>
            </a:r>
            <a:endParaRPr lang="en-US" sz="1250" dirty="0"/>
          </a:p>
        </p:txBody>
      </p:sp>
      <p:sp>
        <p:nvSpPr>
          <p:cNvPr id="33" name="Shape 25"/>
          <p:cNvSpPr/>
          <p:nvPr/>
        </p:nvSpPr>
        <p:spPr>
          <a:xfrm>
            <a:off x="502920" y="4224528"/>
            <a:ext cx="813816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E0D3BB"/>
            </a:solidFill>
            <a:prstDash val="solid"/>
          </a:ln>
        </p:spPr>
      </p:sp>
      <p:pic>
        <p:nvPicPr>
          <p:cNvPr id="34" name="Image 6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5800" y="4389120"/>
            <a:ext cx="329184" cy="329184"/>
          </a:xfrm>
          <a:prstGeom prst="rect">
            <a:avLst/>
          </a:prstGeom>
        </p:spPr>
      </p:pic>
      <p:sp>
        <p:nvSpPr>
          <p:cNvPr id="35" name="Text 26"/>
          <p:cNvSpPr/>
          <p:nvPr/>
        </p:nvSpPr>
        <p:spPr>
          <a:xfrm>
            <a:off x="1170432" y="4224528"/>
            <a:ext cx="7315200" cy="6583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资产登记（第十六条）：</a:t>
            </a:r>
            <a:r>
              <a:rPr lang="en-US" sz="12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专项资金投入行政事业单位形成的固定资产，要及时办理资产交付和资产登记手续</a:t>
            </a:r>
            <a:endParaRPr lang="en-US" sz="12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566160" cy="5143500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3" name="Shape 1"/>
          <p:cNvSpPr/>
          <p:nvPr/>
        </p:nvSpPr>
        <p:spPr>
          <a:xfrm>
            <a:off x="3429000" y="0"/>
            <a:ext cx="137160" cy="5143500"/>
          </a:xfrm>
          <a:prstGeom prst="rect">
            <a:avLst/>
          </a:prstGeom>
          <a:solidFill>
            <a:srgbClr val="B72025">
              <a:alpha val="65000"/>
            </a:srgbClr>
          </a:solidFill>
        </p:spPr>
      </p:sp>
      <p:sp>
        <p:nvSpPr>
          <p:cNvPr id="4" name="Text 2"/>
          <p:cNvSpPr/>
          <p:nvPr/>
        </p:nvSpPr>
        <p:spPr>
          <a:xfrm>
            <a:off x="0" y="1005840"/>
            <a:ext cx="3566160" cy="17373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肆</a:t>
            </a:r>
            <a:endParaRPr lang="en-US" sz="10000" dirty="0"/>
          </a:p>
        </p:txBody>
      </p:sp>
      <p:sp>
        <p:nvSpPr>
          <p:cNvPr id="5" name="Text 3"/>
          <p:cNvSpPr/>
          <p:nvPr/>
        </p:nvSpPr>
        <p:spPr>
          <a:xfrm>
            <a:off x="182880" y="2880360"/>
            <a:ext cx="320040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DF9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资金拨付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82880" y="3456432"/>
            <a:ext cx="32004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>
                    <a:alpha val="7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第四章（第十三条至第十六条）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069080" y="1051560"/>
            <a:ext cx="45720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国库集中支付管理（第十三条）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4069080" y="1444752"/>
            <a:ext cx="457200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所有财政性资金通过四类账户，纳入财政预算管理一体化系统进行支付和核算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069080" y="2103120"/>
            <a:ext cx="2231136" cy="768096"/>
          </a:xfrm>
          <a:prstGeom prst="rect">
            <a:avLst/>
          </a:prstGeom>
          <a:solidFill>
            <a:srgbClr val="FFFFFF"/>
          </a:solidFill>
          <a:ln w="9525">
            <a:solidFill>
              <a:srgbClr val="E0D3BB"/>
            </a:solidFill>
            <a:prstDash val="solid"/>
          </a:ln>
        </p:spPr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p:blipFill>
        <p:spPr>
          <a:xfrm>
            <a:off x="4233672" y="2313432"/>
            <a:ext cx="347472" cy="347472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4690872" y="2103120"/>
            <a:ext cx="1572768" cy="7680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国库存款账户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6428232" y="2103120"/>
            <a:ext cx="2231136" cy="768096"/>
          </a:xfrm>
          <a:prstGeom prst="rect">
            <a:avLst/>
          </a:prstGeom>
          <a:solidFill>
            <a:srgbClr val="FFFFFF"/>
          </a:solidFill>
          <a:ln w="9525">
            <a:solidFill>
              <a:srgbClr val="E0D3BB"/>
            </a:solidFill>
            <a:prstDash val="solid"/>
          </a:ln>
        </p:spPr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92824" y="2313432"/>
            <a:ext cx="347472" cy="347472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7050024" y="2103120"/>
            <a:ext cx="1572768" cy="7680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财政零余额账户</a:t>
            </a:r>
            <a:endParaRPr lang="en-US" sz="1200" dirty="0"/>
          </a:p>
        </p:txBody>
      </p:sp>
      <p:sp>
        <p:nvSpPr>
          <p:cNvPr id="15" name="Shape 11"/>
          <p:cNvSpPr/>
          <p:nvPr/>
        </p:nvSpPr>
        <p:spPr>
          <a:xfrm>
            <a:off x="4069080" y="2999232"/>
            <a:ext cx="2231136" cy="768096"/>
          </a:xfrm>
          <a:prstGeom prst="rect">
            <a:avLst/>
          </a:prstGeom>
          <a:solidFill>
            <a:srgbClr val="FFFFFF"/>
          </a:solidFill>
          <a:ln w="9525">
            <a:solidFill>
              <a:srgbClr val="E0D3BB"/>
            </a:solidFill>
            <a:prstDash val="solid"/>
          </a:ln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33672" y="3209544"/>
            <a:ext cx="347472" cy="34747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4690872" y="2999232"/>
            <a:ext cx="1572768" cy="7680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单位零余额账户</a:t>
            </a:r>
            <a:endParaRPr lang="en-US" sz="1200" dirty="0"/>
          </a:p>
        </p:txBody>
      </p:sp>
      <p:sp>
        <p:nvSpPr>
          <p:cNvPr id="18" name="Shape 13"/>
          <p:cNvSpPr/>
          <p:nvPr/>
        </p:nvSpPr>
        <p:spPr>
          <a:xfrm>
            <a:off x="6428232" y="2999232"/>
            <a:ext cx="2231136" cy="768096"/>
          </a:xfrm>
          <a:prstGeom prst="rect">
            <a:avLst/>
          </a:prstGeom>
          <a:solidFill>
            <a:srgbClr val="FFFFFF"/>
          </a:solidFill>
          <a:ln w="9525">
            <a:solidFill>
              <a:srgbClr val="E0D3BB"/>
            </a:solidFill>
            <a:prstDash val="solid"/>
          </a:ln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92824" y="3209544"/>
            <a:ext cx="347472" cy="347472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050024" y="2999232"/>
            <a:ext cx="1572768" cy="7680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财政专户</a:t>
            </a:r>
            <a:endParaRPr lang="en-US" sz="1200" dirty="0"/>
          </a:p>
        </p:txBody>
      </p:sp>
      <p:sp>
        <p:nvSpPr>
          <p:cNvPr id="21" name="Shape 15"/>
          <p:cNvSpPr/>
          <p:nvPr/>
        </p:nvSpPr>
        <p:spPr>
          <a:xfrm>
            <a:off x="4069080" y="4023360"/>
            <a:ext cx="4590288" cy="713232"/>
          </a:xfrm>
          <a:prstGeom prst="rect">
            <a:avLst/>
          </a:prstGeom>
          <a:solidFill>
            <a:srgbClr val="B72025">
              <a:alpha val="18000"/>
            </a:srgbClr>
          </a:solidFill>
          <a:ln w="12700">
            <a:solidFill>
              <a:srgbClr val="B72025"/>
            </a:solidFill>
            <a:prstDash val="solid"/>
          </a:ln>
        </p:spPr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51960" y="4215384"/>
            <a:ext cx="329184" cy="329184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4709160" y="4023360"/>
            <a:ext cx="3840480" cy="7132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支付与核算全部在“财政预算管理一体化系统”内完成，全程留痕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54864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54864" cy="256032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4" name="Shape 2"/>
          <p:cNvSpPr/>
          <p:nvPr/>
        </p:nvSpPr>
        <p:spPr>
          <a:xfrm>
            <a:off x="8887968" y="5088636"/>
            <a:ext cx="256032" cy="54864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5" name="Shape 3"/>
          <p:cNvSpPr/>
          <p:nvPr/>
        </p:nvSpPr>
        <p:spPr>
          <a:xfrm>
            <a:off x="9089136" y="4887468"/>
            <a:ext cx="54864" cy="256032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6" name="Text 4"/>
          <p:cNvSpPr/>
          <p:nvPr/>
        </p:nvSpPr>
        <p:spPr>
          <a:xfrm>
            <a:off x="502920" y="292608"/>
            <a:ext cx="45720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400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第四章 · 第十四条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03504" y="548640"/>
            <a:ext cx="7498080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资金拨付：五级优先顺序</a:t>
            </a:r>
            <a:endParaRPr lang="en-US" sz="2700" dirty="0"/>
          </a:p>
        </p:txBody>
      </p:sp>
      <p:sp>
        <p:nvSpPr>
          <p:cNvPr id="8" name="Shape 6"/>
          <p:cNvSpPr/>
          <p:nvPr/>
        </p:nvSpPr>
        <p:spPr>
          <a:xfrm>
            <a:off x="502920" y="566928"/>
            <a:ext cx="32004" cy="502920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9" name="Text 7"/>
          <p:cNvSpPr/>
          <p:nvPr/>
        </p:nvSpPr>
        <p:spPr>
          <a:xfrm>
            <a:off x="8503920" y="320040"/>
            <a:ext cx="4572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15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02920" y="1298448"/>
            <a:ext cx="813816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前序资金未保障到位的，不得拨付后序资金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02920" y="3831336"/>
            <a:ext cx="8138160" cy="603504"/>
          </a:xfrm>
          <a:prstGeom prst="rect">
            <a:avLst/>
          </a:prstGeom>
          <a:solidFill>
            <a:srgbClr val="FFFFFF"/>
          </a:solidFill>
          <a:ln w="9525">
            <a:solidFill>
              <a:srgbClr val="B72025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02920" y="3831336"/>
            <a:ext cx="1005840" cy="603504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13" name="Text 11"/>
          <p:cNvSpPr/>
          <p:nvPr/>
        </p:nvSpPr>
        <p:spPr>
          <a:xfrm>
            <a:off x="502920" y="3831336"/>
            <a:ext cx="1005840" cy="6035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第一优先</a:t>
            </a:r>
            <a:endParaRPr lang="en-US" sz="1100" dirty="0"/>
          </a:p>
        </p:txBody>
      </p:sp>
      <p:pic>
        <p:nvPicPr>
          <p:cNvPr id="14" name="Image 0" descr="preencoded.pn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p:blipFill>
        <p:spPr>
          <a:xfrm>
            <a:off x="1664208" y="3986784"/>
            <a:ext cx="292608" cy="292608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2066544" y="3831336"/>
            <a:ext cx="1600200" cy="6035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“三保”类资金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3749040" y="3877056"/>
            <a:ext cx="4754880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9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人员经费、人均公用经费和运转经费：按月或按季均衡拨付；民生配套资金：根据工作实际和上级要求实时拨付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502920" y="3172968"/>
            <a:ext cx="7635240" cy="603504"/>
          </a:xfrm>
          <a:prstGeom prst="rect">
            <a:avLst/>
          </a:prstGeom>
          <a:solidFill>
            <a:srgbClr val="FFFFFF"/>
          </a:solidFill>
          <a:ln w="9525">
            <a:solidFill>
              <a:srgbClr val="D94A38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02920" y="3172968"/>
            <a:ext cx="1005840" cy="603504"/>
          </a:xfrm>
          <a:prstGeom prst="rect">
            <a:avLst/>
          </a:prstGeom>
          <a:solidFill>
            <a:srgbClr val="D94A38"/>
          </a:solidFill>
        </p:spPr>
      </p:sp>
      <p:sp>
        <p:nvSpPr>
          <p:cNvPr id="19" name="Text 16"/>
          <p:cNvSpPr/>
          <p:nvPr/>
        </p:nvSpPr>
        <p:spPr>
          <a:xfrm>
            <a:off x="502920" y="3172968"/>
            <a:ext cx="1005840" cy="6035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第二优先</a:t>
            </a:r>
            <a:endParaRPr lang="en-US" sz="1100" dirty="0"/>
          </a:p>
        </p:txBody>
      </p:sp>
      <p:pic>
        <p:nvPicPr>
          <p:cNvPr id="20" name="Image 1" descr="preencoded.pn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664208" y="3328416"/>
            <a:ext cx="292608" cy="292608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2066544" y="3172968"/>
            <a:ext cx="1600200" cy="6035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还本付息类资金</a:t>
            </a:r>
            <a:endParaRPr lang="en-US" sz="1350" dirty="0"/>
          </a:p>
        </p:txBody>
      </p:sp>
      <p:sp>
        <p:nvSpPr>
          <p:cNvPr id="22" name="Text 18"/>
          <p:cNvSpPr/>
          <p:nvPr/>
        </p:nvSpPr>
        <p:spPr>
          <a:xfrm>
            <a:off x="3749040" y="3218688"/>
            <a:ext cx="4251960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9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用款单位提交已审批完毕的请示报告，经财政部门审核后按程序拨付</a:t>
            </a:r>
            <a:endParaRPr lang="en-US" sz="950" dirty="0"/>
          </a:p>
        </p:txBody>
      </p:sp>
      <p:sp>
        <p:nvSpPr>
          <p:cNvPr id="23" name="Shape 19"/>
          <p:cNvSpPr/>
          <p:nvPr/>
        </p:nvSpPr>
        <p:spPr>
          <a:xfrm>
            <a:off x="502920" y="2514600"/>
            <a:ext cx="7132320" cy="603504"/>
          </a:xfrm>
          <a:prstGeom prst="rect">
            <a:avLst/>
          </a:prstGeom>
          <a:solidFill>
            <a:srgbClr val="FFFFFF"/>
          </a:solidFill>
          <a:ln w="9525">
            <a:solidFill>
              <a:srgbClr val="A5822A"/>
            </a:solidFill>
            <a:prstDash val="solid"/>
          </a:ln>
        </p:spPr>
      </p:sp>
      <p:sp>
        <p:nvSpPr>
          <p:cNvPr id="24" name="Shape 20"/>
          <p:cNvSpPr/>
          <p:nvPr/>
        </p:nvSpPr>
        <p:spPr>
          <a:xfrm>
            <a:off x="502920" y="2514600"/>
            <a:ext cx="1005840" cy="603504"/>
          </a:xfrm>
          <a:prstGeom prst="rect">
            <a:avLst/>
          </a:prstGeom>
          <a:solidFill>
            <a:srgbClr val="A5822A"/>
          </a:solidFill>
        </p:spPr>
      </p:sp>
      <p:sp>
        <p:nvSpPr>
          <p:cNvPr id="25" name="Text 21"/>
          <p:cNvSpPr/>
          <p:nvPr/>
        </p:nvSpPr>
        <p:spPr>
          <a:xfrm>
            <a:off x="502920" y="2514600"/>
            <a:ext cx="1005840" cy="6035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第三优先</a:t>
            </a:r>
            <a:endParaRPr lang="en-US" sz="1100" dirty="0"/>
          </a:p>
        </p:txBody>
      </p:sp>
      <p:pic>
        <p:nvPicPr>
          <p:cNvPr id="26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64208" y="2670048"/>
            <a:ext cx="292608" cy="292608"/>
          </a:xfrm>
          <a:prstGeom prst="rect">
            <a:avLst/>
          </a:prstGeom>
        </p:spPr>
      </p:pic>
      <p:sp>
        <p:nvSpPr>
          <p:cNvPr id="27" name="Text 22"/>
          <p:cNvSpPr/>
          <p:nvPr/>
        </p:nvSpPr>
        <p:spPr>
          <a:xfrm>
            <a:off x="2066544" y="2514600"/>
            <a:ext cx="1600200" cy="6035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大事要事资金</a:t>
            </a:r>
            <a:endParaRPr lang="en-US" sz="1350" dirty="0"/>
          </a:p>
        </p:txBody>
      </p:sp>
      <p:sp>
        <p:nvSpPr>
          <p:cNvPr id="28" name="Text 23"/>
          <p:cNvSpPr/>
          <p:nvPr/>
        </p:nvSpPr>
        <p:spPr>
          <a:xfrm>
            <a:off x="3749040" y="2560320"/>
            <a:ext cx="3749040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9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非工程/货物/服务类：填报支付申请表（附件8），附佐证资料，按程序审批后拨付</a:t>
            </a:r>
            <a:endParaRPr lang="en-US" sz="950" dirty="0"/>
          </a:p>
        </p:txBody>
      </p:sp>
      <p:sp>
        <p:nvSpPr>
          <p:cNvPr id="29" name="Shape 24"/>
          <p:cNvSpPr/>
          <p:nvPr/>
        </p:nvSpPr>
        <p:spPr>
          <a:xfrm>
            <a:off x="502920" y="1856232"/>
            <a:ext cx="6629400" cy="603504"/>
          </a:xfrm>
          <a:prstGeom prst="rect">
            <a:avLst/>
          </a:prstGeom>
          <a:solidFill>
            <a:srgbClr val="FFFFFF"/>
          </a:solidFill>
          <a:ln w="9525">
            <a:solidFill>
              <a:srgbClr val="A5822A"/>
            </a:solidFill>
            <a:prstDash val="solid"/>
          </a:ln>
        </p:spPr>
      </p:sp>
      <p:sp>
        <p:nvSpPr>
          <p:cNvPr id="30" name="Shape 25"/>
          <p:cNvSpPr/>
          <p:nvPr/>
        </p:nvSpPr>
        <p:spPr>
          <a:xfrm>
            <a:off x="502920" y="1856232"/>
            <a:ext cx="1005840" cy="603504"/>
          </a:xfrm>
          <a:prstGeom prst="rect">
            <a:avLst/>
          </a:prstGeom>
          <a:solidFill>
            <a:srgbClr val="A5822A"/>
          </a:solidFill>
        </p:spPr>
      </p:sp>
      <p:sp>
        <p:nvSpPr>
          <p:cNvPr id="31" name="Text 26"/>
          <p:cNvSpPr/>
          <p:nvPr/>
        </p:nvSpPr>
        <p:spPr>
          <a:xfrm>
            <a:off x="502920" y="1856232"/>
            <a:ext cx="1005840" cy="6035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第四优先</a:t>
            </a:r>
            <a:endParaRPr lang="en-US" sz="1100" dirty="0"/>
          </a:p>
        </p:txBody>
      </p:sp>
      <p:pic>
        <p:nvPicPr>
          <p:cNvPr id="32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64208" y="2011680"/>
            <a:ext cx="292608" cy="292608"/>
          </a:xfrm>
          <a:prstGeom prst="rect">
            <a:avLst/>
          </a:prstGeom>
        </p:spPr>
      </p:pic>
      <p:sp>
        <p:nvSpPr>
          <p:cNvPr id="33" name="Text 27"/>
          <p:cNvSpPr/>
          <p:nvPr/>
        </p:nvSpPr>
        <p:spPr>
          <a:xfrm>
            <a:off x="2066544" y="1856232"/>
            <a:ext cx="1600200" cy="6035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事业发展资金</a:t>
            </a:r>
            <a:endParaRPr lang="en-US" sz="1350" dirty="0"/>
          </a:p>
        </p:txBody>
      </p:sp>
      <p:sp>
        <p:nvSpPr>
          <p:cNvPr id="34" name="Text 28"/>
          <p:cNvSpPr/>
          <p:nvPr/>
        </p:nvSpPr>
        <p:spPr>
          <a:xfrm>
            <a:off x="3749040" y="1901952"/>
            <a:ext cx="3246120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9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工程/货物/服务类：填报支付申请表（附件9），附佐证资料，按施工进度拨付</a:t>
            </a:r>
            <a:endParaRPr lang="en-US" sz="950" dirty="0"/>
          </a:p>
        </p:txBody>
      </p:sp>
      <p:sp>
        <p:nvSpPr>
          <p:cNvPr id="35" name="Shape 29"/>
          <p:cNvSpPr/>
          <p:nvPr/>
        </p:nvSpPr>
        <p:spPr>
          <a:xfrm>
            <a:off x="502920" y="1197864"/>
            <a:ext cx="6126480" cy="603504"/>
          </a:xfrm>
          <a:prstGeom prst="rect">
            <a:avLst/>
          </a:prstGeom>
          <a:solidFill>
            <a:srgbClr val="FFFFFF"/>
          </a:solidFill>
          <a:ln w="9525">
            <a:solidFill>
              <a:srgbClr val="2F4E79"/>
            </a:solidFill>
            <a:prstDash val="solid"/>
          </a:ln>
        </p:spPr>
      </p:sp>
      <p:sp>
        <p:nvSpPr>
          <p:cNvPr id="36" name="Shape 30"/>
          <p:cNvSpPr/>
          <p:nvPr/>
        </p:nvSpPr>
        <p:spPr>
          <a:xfrm>
            <a:off x="502920" y="1197864"/>
            <a:ext cx="1005840" cy="603504"/>
          </a:xfrm>
          <a:prstGeom prst="rect">
            <a:avLst/>
          </a:prstGeom>
          <a:solidFill>
            <a:srgbClr val="2F4E79"/>
          </a:solidFill>
        </p:spPr>
      </p:sp>
      <p:sp>
        <p:nvSpPr>
          <p:cNvPr id="37" name="Text 31"/>
          <p:cNvSpPr/>
          <p:nvPr/>
        </p:nvSpPr>
        <p:spPr>
          <a:xfrm>
            <a:off x="502920" y="1197864"/>
            <a:ext cx="1005840" cy="6035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第五优先</a:t>
            </a:r>
            <a:endParaRPr lang="en-US" sz="1100" dirty="0"/>
          </a:p>
        </p:txBody>
      </p:sp>
      <p:pic>
        <p:nvPicPr>
          <p:cNvPr id="38" name="Image 4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64208" y="1353312"/>
            <a:ext cx="292608" cy="292608"/>
          </a:xfrm>
          <a:prstGeom prst="rect">
            <a:avLst/>
          </a:prstGeom>
        </p:spPr>
      </p:pic>
      <p:sp>
        <p:nvSpPr>
          <p:cNvPr id="39" name="Text 32"/>
          <p:cNvSpPr/>
          <p:nvPr/>
        </p:nvSpPr>
        <p:spPr>
          <a:xfrm>
            <a:off x="2066544" y="1197864"/>
            <a:ext cx="1600200" cy="6035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上级指标资金</a:t>
            </a:r>
            <a:endParaRPr lang="en-US" sz="1350" dirty="0"/>
          </a:p>
        </p:txBody>
      </p:sp>
      <p:sp>
        <p:nvSpPr>
          <p:cNvPr id="40" name="Text 33"/>
          <p:cNvSpPr/>
          <p:nvPr/>
        </p:nvSpPr>
        <p:spPr>
          <a:xfrm>
            <a:off x="3749040" y="1243584"/>
            <a:ext cx="2743200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9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上级下达指标资金，与大事要事、事业发展资金共同构成保障序列</a:t>
            </a:r>
            <a:endParaRPr lang="en-US" sz="9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54864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54864" cy="256032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4" name="Shape 2"/>
          <p:cNvSpPr/>
          <p:nvPr/>
        </p:nvSpPr>
        <p:spPr>
          <a:xfrm>
            <a:off x="8887968" y="5088636"/>
            <a:ext cx="256032" cy="54864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5" name="Shape 3"/>
          <p:cNvSpPr/>
          <p:nvPr/>
        </p:nvSpPr>
        <p:spPr>
          <a:xfrm>
            <a:off x="9089136" y="4887468"/>
            <a:ext cx="54864" cy="256032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6" name="Text 4"/>
          <p:cNvSpPr/>
          <p:nvPr/>
        </p:nvSpPr>
        <p:spPr>
          <a:xfrm>
            <a:off x="502920" y="292608"/>
            <a:ext cx="45720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400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第四章 · 第十四条（三）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03504" y="548640"/>
            <a:ext cx="7498080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支付审批权限：非工程类与工程类</a:t>
            </a:r>
            <a:endParaRPr lang="en-US" sz="2700" dirty="0"/>
          </a:p>
        </p:txBody>
      </p:sp>
      <p:sp>
        <p:nvSpPr>
          <p:cNvPr id="8" name="Shape 6"/>
          <p:cNvSpPr/>
          <p:nvPr/>
        </p:nvSpPr>
        <p:spPr>
          <a:xfrm>
            <a:off x="502920" y="566928"/>
            <a:ext cx="32004" cy="502920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9" name="Text 7"/>
          <p:cNvSpPr/>
          <p:nvPr/>
        </p:nvSpPr>
        <p:spPr>
          <a:xfrm>
            <a:off x="8503920" y="320040"/>
            <a:ext cx="4572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16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02920" y="1353312"/>
            <a:ext cx="4005072" cy="3246120"/>
          </a:xfrm>
          <a:prstGeom prst="rect">
            <a:avLst/>
          </a:prstGeom>
          <a:solidFill>
            <a:srgbClr val="FFFFFF"/>
          </a:solidFill>
          <a:ln w="9525">
            <a:solidFill>
              <a:srgbClr val="E0D3B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02920" y="1353312"/>
            <a:ext cx="4005072" cy="475488"/>
          </a:xfrm>
          <a:prstGeom prst="rect">
            <a:avLst/>
          </a:prstGeom>
          <a:solidFill>
            <a:srgbClr val="2F4E79"/>
          </a:solidFill>
        </p:spPr>
      </p:sp>
      <p:sp>
        <p:nvSpPr>
          <p:cNvPr id="12" name="Text 10"/>
          <p:cNvSpPr/>
          <p:nvPr/>
        </p:nvSpPr>
        <p:spPr>
          <a:xfrm>
            <a:off x="685800" y="1353312"/>
            <a:ext cx="3657600" cy="47548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非工程建设（货物、服务）类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85800" y="1938528"/>
            <a:ext cx="36576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填报：非工程类资金支付申请表（附件8）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731520" y="2331720"/>
            <a:ext cx="3547872" cy="960120"/>
          </a:xfrm>
          <a:prstGeom prst="rect">
            <a:avLst/>
          </a:prstGeom>
          <a:solidFill>
            <a:srgbClr val="F5EEDD"/>
          </a:solidFill>
          <a:ln w="12700">
            <a:solidFill>
              <a:srgbClr val="A5822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14400" y="2450592"/>
            <a:ext cx="32004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5万以内（含）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914400" y="2816352"/>
            <a:ext cx="32004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分管县级领导 → 常务副县长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731520" y="3429000"/>
            <a:ext cx="3547872" cy="960120"/>
          </a:xfrm>
          <a:prstGeom prst="rect">
            <a:avLst/>
          </a:prstGeom>
          <a:solidFill>
            <a:srgbClr val="F5EEDD"/>
          </a:solidFill>
          <a:ln w="12700">
            <a:solidFill>
              <a:srgbClr val="B7202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14400" y="3547872"/>
            <a:ext cx="32004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94A3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5万以上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914400" y="3913632"/>
            <a:ext cx="32004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分管县级领导 → 常务副县长 → 县长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636008" y="1353312"/>
            <a:ext cx="4005072" cy="3246120"/>
          </a:xfrm>
          <a:prstGeom prst="rect">
            <a:avLst/>
          </a:prstGeom>
          <a:solidFill>
            <a:srgbClr val="FFFFFF"/>
          </a:solidFill>
          <a:ln w="9525">
            <a:solidFill>
              <a:srgbClr val="E0D3BB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636008" y="1353312"/>
            <a:ext cx="4005072" cy="475488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22" name="Text 20"/>
          <p:cNvSpPr/>
          <p:nvPr/>
        </p:nvSpPr>
        <p:spPr>
          <a:xfrm>
            <a:off x="4818888" y="1353312"/>
            <a:ext cx="3657600" cy="47548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工程建设（货物、服务）类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818888" y="1938528"/>
            <a:ext cx="374904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填报：工程类资金支付申请表（附件9）· 按施工进度拨付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4864608" y="2331720"/>
            <a:ext cx="3547872" cy="960120"/>
          </a:xfrm>
          <a:prstGeom prst="rect">
            <a:avLst/>
          </a:prstGeom>
          <a:solidFill>
            <a:srgbClr val="F5EEDD"/>
          </a:solidFill>
          <a:ln w="12700">
            <a:solidFill>
              <a:srgbClr val="A5822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047488" y="2450592"/>
            <a:ext cx="32004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20万以内（含）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5047488" y="2816352"/>
            <a:ext cx="32004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分管县级领导 → 常务副县长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4864608" y="3429000"/>
            <a:ext cx="3547872" cy="960120"/>
          </a:xfrm>
          <a:prstGeom prst="rect">
            <a:avLst/>
          </a:prstGeom>
          <a:solidFill>
            <a:srgbClr val="F5EEDD"/>
          </a:solidFill>
          <a:ln w="12700">
            <a:solidFill>
              <a:srgbClr val="B72025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047488" y="3547872"/>
            <a:ext cx="32004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94A3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20万以上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5047488" y="3913632"/>
            <a:ext cx="32004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分管县级领导 → 常务副县长 → 县长</a:t>
            </a:r>
            <a:endParaRPr lang="en-US" sz="1150" dirty="0"/>
          </a:p>
        </p:txBody>
      </p:sp>
      <p:sp>
        <p:nvSpPr>
          <p:cNvPr id="30" name="Text 28"/>
          <p:cNvSpPr/>
          <p:nvPr/>
        </p:nvSpPr>
        <p:spPr>
          <a:xfrm>
            <a:off x="502920" y="4736592"/>
            <a:ext cx="813816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两类资金均须附相关佐证资料，按程序审批后拨付</a:t>
            </a:r>
            <a:endParaRPr lang="en-US" sz="11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54864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54864" cy="256032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4" name="Shape 2"/>
          <p:cNvSpPr/>
          <p:nvPr/>
        </p:nvSpPr>
        <p:spPr>
          <a:xfrm>
            <a:off x="8887968" y="5088636"/>
            <a:ext cx="256032" cy="54864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5" name="Shape 3"/>
          <p:cNvSpPr/>
          <p:nvPr/>
        </p:nvSpPr>
        <p:spPr>
          <a:xfrm>
            <a:off x="9089136" y="4887468"/>
            <a:ext cx="54864" cy="256032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6" name="Text 4"/>
          <p:cNvSpPr/>
          <p:nvPr/>
        </p:nvSpPr>
        <p:spPr>
          <a:xfrm>
            <a:off x="502920" y="292608"/>
            <a:ext cx="45720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400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第四章 · 第十五条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03504" y="548640"/>
            <a:ext cx="7498080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五种情形：暂缓或停止拨付</a:t>
            </a:r>
            <a:endParaRPr lang="en-US" sz="2700" dirty="0"/>
          </a:p>
        </p:txBody>
      </p:sp>
      <p:sp>
        <p:nvSpPr>
          <p:cNvPr id="8" name="Shape 6"/>
          <p:cNvSpPr/>
          <p:nvPr/>
        </p:nvSpPr>
        <p:spPr>
          <a:xfrm>
            <a:off x="502920" y="566928"/>
            <a:ext cx="32004" cy="502920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9" name="Text 7"/>
          <p:cNvSpPr/>
          <p:nvPr/>
        </p:nvSpPr>
        <p:spPr>
          <a:xfrm>
            <a:off x="8503920" y="320040"/>
            <a:ext cx="4572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17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02920" y="1298448"/>
            <a:ext cx="813816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使用财政性资金的单位和个人，有下列情形之一的，县财政等部门可以暂缓或停止拨付资金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502920" y="1719072"/>
            <a:ext cx="2615184" cy="1316736"/>
          </a:xfrm>
          <a:prstGeom prst="rect">
            <a:avLst/>
          </a:prstGeom>
          <a:solidFill>
            <a:srgbClr val="FFFFFF"/>
          </a:solidFill>
          <a:ln w="9525">
            <a:solidFill>
              <a:srgbClr val="E0D3BB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49224" y="1847088"/>
            <a:ext cx="310896" cy="310896"/>
          </a:xfrm>
          <a:prstGeom prst="ellipse">
            <a:avLst/>
          </a:prstGeom>
          <a:solidFill>
            <a:srgbClr val="B72025"/>
          </a:solidFill>
        </p:spPr>
      </p:sp>
      <p:sp>
        <p:nvSpPr>
          <p:cNvPr id="13" name="Text 11"/>
          <p:cNvSpPr/>
          <p:nvPr/>
        </p:nvSpPr>
        <p:spPr>
          <a:xfrm>
            <a:off x="649224" y="1847088"/>
            <a:ext cx="310896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</a:t>
            </a:r>
            <a:endParaRPr lang="en-US" sz="1300" dirty="0"/>
          </a:p>
        </p:txBody>
      </p:sp>
      <p:pic>
        <p:nvPicPr>
          <p:cNvPr id="14" name="Image 0" descr="preencoded.pn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p:blipFill>
        <p:spPr>
          <a:xfrm>
            <a:off x="2642616" y="1847088"/>
            <a:ext cx="310896" cy="310896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649224" y="2231136"/>
            <a:ext cx="2322576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违规使用专项资金</a:t>
            </a:r>
            <a:endParaRPr lang="en-US" sz="1250" dirty="0"/>
          </a:p>
        </p:txBody>
      </p:sp>
      <p:sp>
        <p:nvSpPr>
          <p:cNvPr id="16" name="Text 13"/>
          <p:cNvSpPr/>
          <p:nvPr/>
        </p:nvSpPr>
        <p:spPr>
          <a:xfrm>
            <a:off x="649224" y="2542032"/>
            <a:ext cx="2322576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未按规定用途使用，有截留、挪用、转移行为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3264408" y="1719072"/>
            <a:ext cx="2615184" cy="1316736"/>
          </a:xfrm>
          <a:prstGeom prst="rect">
            <a:avLst/>
          </a:prstGeom>
          <a:solidFill>
            <a:srgbClr val="FFFFFF"/>
          </a:solidFill>
          <a:ln w="9525">
            <a:solidFill>
              <a:srgbClr val="E0D3BB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3410712" y="1847088"/>
            <a:ext cx="310896" cy="310896"/>
          </a:xfrm>
          <a:prstGeom prst="ellipse">
            <a:avLst/>
          </a:prstGeom>
          <a:solidFill>
            <a:srgbClr val="B72025"/>
          </a:solidFill>
        </p:spPr>
      </p:sp>
      <p:sp>
        <p:nvSpPr>
          <p:cNvPr id="19" name="Text 16"/>
          <p:cNvSpPr/>
          <p:nvPr/>
        </p:nvSpPr>
        <p:spPr>
          <a:xfrm>
            <a:off x="3410712" y="1847088"/>
            <a:ext cx="310896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</a:t>
            </a:r>
            <a:endParaRPr lang="en-US" sz="1300" dirty="0"/>
          </a:p>
        </p:txBody>
      </p:sp>
      <p:pic>
        <p:nvPicPr>
          <p:cNvPr id="20" name="Image 1" descr="preencoded.pn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404104" y="1847088"/>
            <a:ext cx="310896" cy="310896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3410712" y="2231136"/>
            <a:ext cx="2322576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重大工程质量问题</a:t>
            </a:r>
            <a:endParaRPr lang="en-US" sz="1250" dirty="0"/>
          </a:p>
        </p:txBody>
      </p:sp>
      <p:sp>
        <p:nvSpPr>
          <p:cNvPr id="22" name="Text 18"/>
          <p:cNvSpPr/>
          <p:nvPr/>
        </p:nvSpPr>
        <p:spPr>
          <a:xfrm>
            <a:off x="3410712" y="2542032"/>
            <a:ext cx="2322576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造成经济损失和不良社会影响</a:t>
            </a:r>
            <a:endParaRPr lang="en-US" sz="950" dirty="0"/>
          </a:p>
        </p:txBody>
      </p:sp>
      <p:sp>
        <p:nvSpPr>
          <p:cNvPr id="23" name="Shape 19"/>
          <p:cNvSpPr/>
          <p:nvPr/>
        </p:nvSpPr>
        <p:spPr>
          <a:xfrm>
            <a:off x="6025896" y="1719072"/>
            <a:ext cx="2615184" cy="1316736"/>
          </a:xfrm>
          <a:prstGeom prst="rect">
            <a:avLst/>
          </a:prstGeom>
          <a:solidFill>
            <a:srgbClr val="FFFFFF"/>
          </a:solidFill>
          <a:ln w="9525">
            <a:solidFill>
              <a:srgbClr val="E0D3BB"/>
            </a:solidFill>
            <a:prstDash val="solid"/>
          </a:ln>
        </p:spPr>
      </p:sp>
      <p:sp>
        <p:nvSpPr>
          <p:cNvPr id="24" name="Shape 20"/>
          <p:cNvSpPr/>
          <p:nvPr/>
        </p:nvSpPr>
        <p:spPr>
          <a:xfrm>
            <a:off x="6172200" y="1847088"/>
            <a:ext cx="310896" cy="310896"/>
          </a:xfrm>
          <a:prstGeom prst="ellipse">
            <a:avLst/>
          </a:prstGeom>
          <a:solidFill>
            <a:srgbClr val="B72025"/>
          </a:solidFill>
        </p:spPr>
      </p:sp>
      <p:sp>
        <p:nvSpPr>
          <p:cNvPr id="25" name="Text 21"/>
          <p:cNvSpPr/>
          <p:nvPr/>
        </p:nvSpPr>
        <p:spPr>
          <a:xfrm>
            <a:off x="6172200" y="1847088"/>
            <a:ext cx="310896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3</a:t>
            </a:r>
            <a:endParaRPr lang="en-US" sz="1300" dirty="0"/>
          </a:p>
        </p:txBody>
      </p:sp>
      <p:pic>
        <p:nvPicPr>
          <p:cNvPr id="26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65592" y="1847088"/>
            <a:ext cx="310896" cy="310896"/>
          </a:xfrm>
          <a:prstGeom prst="rect">
            <a:avLst/>
          </a:prstGeom>
        </p:spPr>
      </p:pic>
      <p:sp>
        <p:nvSpPr>
          <p:cNvPr id="27" name="Text 22"/>
          <p:cNvSpPr/>
          <p:nvPr/>
        </p:nvSpPr>
        <p:spPr>
          <a:xfrm>
            <a:off x="6172200" y="2231136"/>
            <a:ext cx="2322576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未评审、未招标采购</a:t>
            </a:r>
            <a:endParaRPr lang="en-US" sz="1250" dirty="0"/>
          </a:p>
        </p:txBody>
      </p:sp>
      <p:sp>
        <p:nvSpPr>
          <p:cNvPr id="28" name="Text 23"/>
          <p:cNvSpPr/>
          <p:nvPr/>
        </p:nvSpPr>
        <p:spPr>
          <a:xfrm>
            <a:off x="6172200" y="2542032"/>
            <a:ext cx="2322576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未按投资评审要求评审，或未按规定招投标、政府采购</a:t>
            </a:r>
            <a:endParaRPr lang="en-US" sz="950" dirty="0"/>
          </a:p>
        </p:txBody>
      </p:sp>
      <p:sp>
        <p:nvSpPr>
          <p:cNvPr id="29" name="Shape 24"/>
          <p:cNvSpPr/>
          <p:nvPr/>
        </p:nvSpPr>
        <p:spPr>
          <a:xfrm>
            <a:off x="502920" y="3163824"/>
            <a:ext cx="2615184" cy="1316736"/>
          </a:xfrm>
          <a:prstGeom prst="rect">
            <a:avLst/>
          </a:prstGeom>
          <a:solidFill>
            <a:srgbClr val="FFFFFF"/>
          </a:solidFill>
          <a:ln w="9525">
            <a:solidFill>
              <a:srgbClr val="E0D3BB"/>
            </a:solidFill>
            <a:prstDash val="solid"/>
          </a:ln>
        </p:spPr>
      </p:sp>
      <p:sp>
        <p:nvSpPr>
          <p:cNvPr id="30" name="Shape 25"/>
          <p:cNvSpPr/>
          <p:nvPr/>
        </p:nvSpPr>
        <p:spPr>
          <a:xfrm>
            <a:off x="649224" y="3291840"/>
            <a:ext cx="310896" cy="310896"/>
          </a:xfrm>
          <a:prstGeom prst="ellipse">
            <a:avLst/>
          </a:prstGeom>
          <a:solidFill>
            <a:srgbClr val="B72025"/>
          </a:solidFill>
        </p:spPr>
      </p:sp>
      <p:sp>
        <p:nvSpPr>
          <p:cNvPr id="31" name="Text 26"/>
          <p:cNvSpPr/>
          <p:nvPr/>
        </p:nvSpPr>
        <p:spPr>
          <a:xfrm>
            <a:off x="649224" y="3291840"/>
            <a:ext cx="310896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4</a:t>
            </a:r>
            <a:endParaRPr lang="en-US" sz="1300" dirty="0"/>
          </a:p>
        </p:txBody>
      </p:sp>
      <p:pic>
        <p:nvPicPr>
          <p:cNvPr id="32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42616" y="3291840"/>
            <a:ext cx="310896" cy="310896"/>
          </a:xfrm>
          <a:prstGeom prst="rect">
            <a:avLst/>
          </a:prstGeom>
        </p:spPr>
      </p:pic>
      <p:sp>
        <p:nvSpPr>
          <p:cNvPr id="33" name="Text 27"/>
          <p:cNvSpPr/>
          <p:nvPr/>
        </p:nvSpPr>
        <p:spPr>
          <a:xfrm>
            <a:off x="649224" y="3675888"/>
            <a:ext cx="2322576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资料不实不规范</a:t>
            </a:r>
            <a:endParaRPr lang="en-US" sz="1250" dirty="0"/>
          </a:p>
        </p:txBody>
      </p:sp>
      <p:sp>
        <p:nvSpPr>
          <p:cNvPr id="34" name="Text 28"/>
          <p:cNvSpPr/>
          <p:nvPr/>
        </p:nvSpPr>
        <p:spPr>
          <a:xfrm>
            <a:off x="649224" y="3986784"/>
            <a:ext cx="2322576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请款资料不及时不完整，会计核算不及时、财务信息严重失真</a:t>
            </a:r>
            <a:endParaRPr lang="en-US" sz="950" dirty="0"/>
          </a:p>
        </p:txBody>
      </p:sp>
      <p:sp>
        <p:nvSpPr>
          <p:cNvPr id="35" name="Shape 29"/>
          <p:cNvSpPr/>
          <p:nvPr/>
        </p:nvSpPr>
        <p:spPr>
          <a:xfrm>
            <a:off x="3264408" y="3163824"/>
            <a:ext cx="2615184" cy="1316736"/>
          </a:xfrm>
          <a:prstGeom prst="rect">
            <a:avLst/>
          </a:prstGeom>
          <a:solidFill>
            <a:srgbClr val="FFFFFF"/>
          </a:solidFill>
          <a:ln w="9525">
            <a:solidFill>
              <a:srgbClr val="E0D3BB"/>
            </a:solidFill>
            <a:prstDash val="solid"/>
          </a:ln>
        </p:spPr>
      </p:sp>
      <p:sp>
        <p:nvSpPr>
          <p:cNvPr id="36" name="Shape 30"/>
          <p:cNvSpPr/>
          <p:nvPr/>
        </p:nvSpPr>
        <p:spPr>
          <a:xfrm>
            <a:off x="3410712" y="3291840"/>
            <a:ext cx="310896" cy="310896"/>
          </a:xfrm>
          <a:prstGeom prst="ellipse">
            <a:avLst/>
          </a:prstGeom>
          <a:solidFill>
            <a:srgbClr val="B72025"/>
          </a:solidFill>
        </p:spPr>
      </p:sp>
      <p:sp>
        <p:nvSpPr>
          <p:cNvPr id="37" name="Text 31"/>
          <p:cNvSpPr/>
          <p:nvPr/>
        </p:nvSpPr>
        <p:spPr>
          <a:xfrm>
            <a:off x="3410712" y="3291840"/>
            <a:ext cx="310896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5</a:t>
            </a:r>
            <a:endParaRPr lang="en-US" sz="1300" dirty="0"/>
          </a:p>
        </p:txBody>
      </p:sp>
      <p:pic>
        <p:nvPicPr>
          <p:cNvPr id="38" name="Image 4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04104" y="3291840"/>
            <a:ext cx="310896" cy="310896"/>
          </a:xfrm>
          <a:prstGeom prst="rect">
            <a:avLst/>
          </a:prstGeom>
        </p:spPr>
      </p:pic>
      <p:sp>
        <p:nvSpPr>
          <p:cNvPr id="39" name="Text 32"/>
          <p:cNvSpPr/>
          <p:nvPr/>
        </p:nvSpPr>
        <p:spPr>
          <a:xfrm>
            <a:off x="3410712" y="3675888"/>
            <a:ext cx="2322576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未按国库制度执行</a:t>
            </a:r>
            <a:endParaRPr lang="en-US" sz="1250" dirty="0"/>
          </a:p>
        </p:txBody>
      </p:sp>
      <p:sp>
        <p:nvSpPr>
          <p:cNvPr id="40" name="Text 33"/>
          <p:cNvSpPr/>
          <p:nvPr/>
        </p:nvSpPr>
        <p:spPr>
          <a:xfrm>
            <a:off x="3410712" y="3986784"/>
            <a:ext cx="2322576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未报送用款计划，未执行国库集中支付制度</a:t>
            </a:r>
            <a:endParaRPr lang="en-US" sz="950" dirty="0"/>
          </a:p>
        </p:txBody>
      </p:sp>
      <p:sp>
        <p:nvSpPr>
          <p:cNvPr id="41" name="Shape 34"/>
          <p:cNvSpPr/>
          <p:nvPr/>
        </p:nvSpPr>
        <p:spPr>
          <a:xfrm>
            <a:off x="502920" y="4681728"/>
            <a:ext cx="8138160" cy="384048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42" name="Text 35"/>
          <p:cNvSpPr/>
          <p:nvPr/>
        </p:nvSpPr>
        <p:spPr>
          <a:xfrm>
            <a:off x="502920" y="4681728"/>
            <a:ext cx="8138160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DF9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红线意识：资金拨付不是“到账即安全”，合规使用才是硬要求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566160" cy="5143500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3" name="Shape 1"/>
          <p:cNvSpPr/>
          <p:nvPr/>
        </p:nvSpPr>
        <p:spPr>
          <a:xfrm>
            <a:off x="3429000" y="0"/>
            <a:ext cx="137160" cy="5143500"/>
          </a:xfrm>
          <a:prstGeom prst="rect">
            <a:avLst/>
          </a:prstGeom>
          <a:solidFill>
            <a:srgbClr val="B72025">
              <a:alpha val="65000"/>
            </a:srgbClr>
          </a:solidFill>
        </p:spPr>
      </p:sp>
      <p:sp>
        <p:nvSpPr>
          <p:cNvPr id="4" name="Text 2"/>
          <p:cNvSpPr/>
          <p:nvPr/>
        </p:nvSpPr>
        <p:spPr>
          <a:xfrm>
            <a:off x="0" y="1005840"/>
            <a:ext cx="3566160" cy="17373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伍</a:t>
            </a:r>
            <a:endParaRPr lang="en-US" sz="10000" dirty="0"/>
          </a:p>
        </p:txBody>
      </p:sp>
      <p:sp>
        <p:nvSpPr>
          <p:cNvPr id="5" name="Text 3"/>
          <p:cNvSpPr/>
          <p:nvPr/>
        </p:nvSpPr>
        <p:spPr>
          <a:xfrm>
            <a:off x="182880" y="2880360"/>
            <a:ext cx="320040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DF9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绩效评价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82880" y="3456432"/>
            <a:ext cx="32004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>
                    <a:alpha val="7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第五章（第十七条至第十九条）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069080" y="1005840"/>
            <a:ext cx="45720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全周期绩效管理体系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4069080" y="1481328"/>
            <a:ext cx="4572000" cy="950976"/>
          </a:xfrm>
          <a:prstGeom prst="rect">
            <a:avLst/>
          </a:prstGeom>
          <a:solidFill>
            <a:srgbClr val="FFFFFF"/>
          </a:solidFill>
          <a:ln w="9525">
            <a:solidFill>
              <a:srgbClr val="E0D3B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069080" y="1481328"/>
            <a:ext cx="54864" cy="950976"/>
          </a:xfrm>
          <a:prstGeom prst="rect">
            <a:avLst/>
          </a:prstGeom>
          <a:solidFill>
            <a:srgbClr val="A5822A"/>
          </a:solidFill>
        </p:spPr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p:blipFill>
        <p:spPr>
          <a:xfrm>
            <a:off x="4279392" y="1755648"/>
            <a:ext cx="384048" cy="38404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4809744" y="1591056"/>
            <a:ext cx="3657600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事前评估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4809744" y="1938528"/>
            <a:ext cx="370332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新增项目无绩效评估、无合理绩效目标的，不予安排预算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6126480" y="2414016"/>
            <a:ext cx="27432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↓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4069080" y="2560320"/>
            <a:ext cx="4572000" cy="950976"/>
          </a:xfrm>
          <a:prstGeom prst="rect">
            <a:avLst/>
          </a:prstGeom>
          <a:solidFill>
            <a:srgbClr val="FFFFFF"/>
          </a:solidFill>
          <a:ln w="9525">
            <a:solidFill>
              <a:srgbClr val="E0D3BB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069080" y="2560320"/>
            <a:ext cx="54864" cy="950976"/>
          </a:xfrm>
          <a:prstGeom prst="rect">
            <a:avLst/>
          </a:prstGeom>
          <a:solidFill>
            <a:srgbClr val="A5822A"/>
          </a:solidFill>
        </p:spPr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279392" y="2834640"/>
            <a:ext cx="384048" cy="384048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4809744" y="2670048"/>
            <a:ext cx="3657600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事中监控</a:t>
            </a:r>
            <a:endParaRPr lang="en-US" sz="1400" dirty="0"/>
          </a:p>
        </p:txBody>
      </p:sp>
      <p:sp>
        <p:nvSpPr>
          <p:cNvPr id="18" name="Text 14"/>
          <p:cNvSpPr/>
          <p:nvPr/>
        </p:nvSpPr>
        <p:spPr>
          <a:xfrm>
            <a:off x="4809744" y="3017520"/>
            <a:ext cx="370332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常态化跟踪监控，进度滞后、绩效偏差的项目及时预警整改</a:t>
            </a:r>
            <a:endParaRPr lang="en-US" sz="1050" dirty="0"/>
          </a:p>
        </p:txBody>
      </p:sp>
      <p:sp>
        <p:nvSpPr>
          <p:cNvPr id="19" name="Text 15"/>
          <p:cNvSpPr/>
          <p:nvPr/>
        </p:nvSpPr>
        <p:spPr>
          <a:xfrm>
            <a:off x="6126480" y="3493008"/>
            <a:ext cx="27432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↓</a:t>
            </a:r>
            <a:endParaRPr lang="en-US" sz="1000" dirty="0"/>
          </a:p>
        </p:txBody>
      </p:sp>
      <p:sp>
        <p:nvSpPr>
          <p:cNvPr id="20" name="Shape 16"/>
          <p:cNvSpPr/>
          <p:nvPr/>
        </p:nvSpPr>
        <p:spPr>
          <a:xfrm>
            <a:off x="4069080" y="3639312"/>
            <a:ext cx="4572000" cy="950976"/>
          </a:xfrm>
          <a:prstGeom prst="rect">
            <a:avLst/>
          </a:prstGeom>
          <a:solidFill>
            <a:srgbClr val="FFFFFF"/>
          </a:solidFill>
          <a:ln w="9525">
            <a:solidFill>
              <a:srgbClr val="E0D3BB"/>
            </a:solidFill>
            <a:prstDash val="solid"/>
          </a:ln>
        </p:spPr>
      </p:sp>
      <p:sp>
        <p:nvSpPr>
          <p:cNvPr id="21" name="Shape 17"/>
          <p:cNvSpPr/>
          <p:nvPr/>
        </p:nvSpPr>
        <p:spPr>
          <a:xfrm>
            <a:off x="4069080" y="3639312"/>
            <a:ext cx="54864" cy="950976"/>
          </a:xfrm>
          <a:prstGeom prst="rect">
            <a:avLst/>
          </a:prstGeom>
          <a:solidFill>
            <a:srgbClr val="A5822A"/>
          </a:solidFill>
        </p:spPr>
      </p:sp>
      <p:pic>
        <p:nvPicPr>
          <p:cNvPr id="22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79392" y="3913632"/>
            <a:ext cx="384048" cy="384048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4809744" y="3749040"/>
            <a:ext cx="3657600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事后评价</a:t>
            </a:r>
            <a:endParaRPr lang="en-US" sz="1400" dirty="0"/>
          </a:p>
        </p:txBody>
      </p:sp>
      <p:sp>
        <p:nvSpPr>
          <p:cNvPr id="24" name="Text 19"/>
          <p:cNvSpPr/>
          <p:nvPr/>
        </p:nvSpPr>
        <p:spPr>
          <a:xfrm>
            <a:off x="4809744" y="4096512"/>
            <a:ext cx="370332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年度终了单位自评、财政抽查评价，重大专项开展全周期评价</a:t>
            </a:r>
            <a:endParaRPr lang="en-US" sz="1050" dirty="0"/>
          </a:p>
        </p:txBody>
      </p:sp>
      <p:sp>
        <p:nvSpPr>
          <p:cNvPr id="25" name="Shape 20"/>
          <p:cNvSpPr/>
          <p:nvPr/>
        </p:nvSpPr>
        <p:spPr>
          <a:xfrm>
            <a:off x="4069080" y="4681728"/>
            <a:ext cx="4572000" cy="329184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26" name="Text 21"/>
          <p:cNvSpPr/>
          <p:nvPr/>
        </p:nvSpPr>
        <p:spPr>
          <a:xfrm>
            <a:off x="4069080" y="4681728"/>
            <a:ext cx="4572000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DF9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红线：无评估、无目标 → 不安排预算</a:t>
            </a:r>
            <a:endParaRPr lang="en-US" sz="11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54864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54864" cy="256032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4" name="Shape 2"/>
          <p:cNvSpPr/>
          <p:nvPr/>
        </p:nvSpPr>
        <p:spPr>
          <a:xfrm>
            <a:off x="8887968" y="5088636"/>
            <a:ext cx="256032" cy="54864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5" name="Shape 3"/>
          <p:cNvSpPr/>
          <p:nvPr/>
        </p:nvSpPr>
        <p:spPr>
          <a:xfrm>
            <a:off x="9089136" y="4887468"/>
            <a:ext cx="54864" cy="256032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6" name="Text 4"/>
          <p:cNvSpPr/>
          <p:nvPr/>
        </p:nvSpPr>
        <p:spPr>
          <a:xfrm>
            <a:off x="502920" y="292608"/>
            <a:ext cx="45720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400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第五章 · 第十八、十九条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03504" y="548640"/>
            <a:ext cx="7498080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绩效结果运用：倒逼提质增效</a:t>
            </a:r>
            <a:endParaRPr lang="en-US" sz="2700" dirty="0"/>
          </a:p>
        </p:txBody>
      </p:sp>
      <p:sp>
        <p:nvSpPr>
          <p:cNvPr id="8" name="Shape 6"/>
          <p:cNvSpPr/>
          <p:nvPr/>
        </p:nvSpPr>
        <p:spPr>
          <a:xfrm>
            <a:off x="502920" y="566928"/>
            <a:ext cx="32004" cy="502920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9" name="Text 7"/>
          <p:cNvSpPr/>
          <p:nvPr/>
        </p:nvSpPr>
        <p:spPr>
          <a:xfrm>
            <a:off x="8503920" y="320040"/>
            <a:ext cx="4572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19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02920" y="1371600"/>
            <a:ext cx="393192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评价结果作为三大核心依据</a:t>
            </a:r>
            <a:endParaRPr lang="en-US" sz="1450" dirty="0"/>
          </a:p>
        </p:txBody>
      </p:sp>
      <p:sp>
        <p:nvSpPr>
          <p:cNvPr id="11" name="Shape 9"/>
          <p:cNvSpPr/>
          <p:nvPr/>
        </p:nvSpPr>
        <p:spPr>
          <a:xfrm>
            <a:off x="502920" y="1792224"/>
            <a:ext cx="393192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E0D3BB"/>
            </a:solidFill>
            <a:prstDash val="solid"/>
          </a:ln>
        </p:spPr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p:blipFill>
        <p:spPr>
          <a:xfrm>
            <a:off x="667512" y="1938528"/>
            <a:ext cx="256032" cy="256032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1051560" y="1792224"/>
            <a:ext cx="329184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次年预算安排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502920" y="2450592"/>
            <a:ext cx="393192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E0D3BB"/>
            </a:solidFill>
            <a:prstDash val="solid"/>
          </a:ln>
        </p:spPr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7512" y="2596896"/>
            <a:ext cx="256032" cy="256032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1051560" y="2450592"/>
            <a:ext cx="329184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专项资金续期</a:t>
            </a:r>
            <a:endParaRPr lang="en-US" sz="1300" dirty="0"/>
          </a:p>
        </p:txBody>
      </p:sp>
      <p:sp>
        <p:nvSpPr>
          <p:cNvPr id="17" name="Shape 13"/>
          <p:cNvSpPr/>
          <p:nvPr/>
        </p:nvSpPr>
        <p:spPr>
          <a:xfrm>
            <a:off x="502920" y="3108960"/>
            <a:ext cx="393192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E0D3BB"/>
            </a:solidFill>
            <a:prstDash val="solid"/>
          </a:ln>
        </p:spPr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7512" y="3255264"/>
            <a:ext cx="256032" cy="256032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051560" y="3108960"/>
            <a:ext cx="329184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项目调整撤销</a:t>
            </a:r>
            <a:endParaRPr lang="en-US" sz="1300" dirty="0"/>
          </a:p>
        </p:txBody>
      </p:sp>
      <p:sp>
        <p:nvSpPr>
          <p:cNvPr id="20" name="Shape 15"/>
          <p:cNvSpPr/>
          <p:nvPr/>
        </p:nvSpPr>
        <p:spPr>
          <a:xfrm>
            <a:off x="502920" y="3877056"/>
            <a:ext cx="3931920" cy="896112"/>
          </a:xfrm>
          <a:prstGeom prst="rect">
            <a:avLst/>
          </a:prstGeom>
          <a:solidFill>
            <a:srgbClr val="B72025">
              <a:alpha val="18000"/>
            </a:srgbClr>
          </a:solidFill>
          <a:ln w="12700">
            <a:solidFill>
              <a:srgbClr val="B72025"/>
            </a:solidFill>
            <a:prstDash val="solid"/>
          </a:ln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5800" y="4041648"/>
            <a:ext cx="274320" cy="27432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078992" y="3950208"/>
            <a:ext cx="32004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低效无效、整改不力的项目</a:t>
            </a:r>
            <a:endParaRPr lang="en-US" sz="1200" dirty="0"/>
          </a:p>
        </p:txBody>
      </p:sp>
      <p:sp>
        <p:nvSpPr>
          <p:cNvPr id="23" name="Text 17"/>
          <p:cNvSpPr/>
          <p:nvPr/>
        </p:nvSpPr>
        <p:spPr>
          <a:xfrm>
            <a:off x="1078992" y="4261104"/>
            <a:ext cx="32004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B7202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一律削减或取消预算额度</a:t>
            </a:r>
            <a:endParaRPr lang="en-US" sz="1200" dirty="0"/>
          </a:p>
        </p:txBody>
      </p:sp>
      <p:sp>
        <p:nvSpPr>
          <p:cNvPr id="24" name="Text 18"/>
          <p:cNvSpPr/>
          <p:nvPr/>
        </p:nvSpPr>
        <p:spPr>
          <a:xfrm>
            <a:off x="4800600" y="1371600"/>
            <a:ext cx="384048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评价体系怎么定？</a:t>
            </a:r>
            <a:endParaRPr lang="en-US" sz="1450" dirty="0"/>
          </a:p>
        </p:txBody>
      </p:sp>
      <p:sp>
        <p:nvSpPr>
          <p:cNvPr id="25" name="Shape 19"/>
          <p:cNvSpPr/>
          <p:nvPr/>
        </p:nvSpPr>
        <p:spPr>
          <a:xfrm>
            <a:off x="4800600" y="1792224"/>
            <a:ext cx="3840480" cy="2980944"/>
          </a:xfrm>
          <a:prstGeom prst="rect">
            <a:avLst/>
          </a:prstGeom>
          <a:solidFill>
            <a:srgbClr val="FFFFFF"/>
          </a:solidFill>
          <a:ln w="9525">
            <a:solidFill>
              <a:srgbClr val="E0D3BB"/>
            </a:solidFill>
            <a:prstDash val="solid"/>
          </a:ln>
        </p:spPr>
      </p:sp>
      <p:sp>
        <p:nvSpPr>
          <p:cNvPr id="26" name="Text 20"/>
          <p:cNvSpPr/>
          <p:nvPr/>
        </p:nvSpPr>
        <p:spPr>
          <a:xfrm>
            <a:off x="4983480" y="1956816"/>
            <a:ext cx="347472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由财政部门会同业务主管部门，根据有关规定和标准执行</a:t>
            </a:r>
            <a:endParaRPr lang="en-US" sz="1150" dirty="0"/>
          </a:p>
        </p:txBody>
      </p:sp>
      <p:sp>
        <p:nvSpPr>
          <p:cNvPr id="27" name="Shape 21"/>
          <p:cNvSpPr/>
          <p:nvPr/>
        </p:nvSpPr>
        <p:spPr>
          <a:xfrm>
            <a:off x="4983480" y="2606040"/>
            <a:ext cx="3474720" cy="10973"/>
          </a:xfrm>
          <a:prstGeom prst="rect">
            <a:avLst/>
          </a:prstGeom>
          <a:solidFill>
            <a:srgbClr val="E0D3BB"/>
          </a:solidFill>
        </p:spPr>
      </p:sp>
      <p:sp>
        <p:nvSpPr>
          <p:cNvPr id="28" name="Shape 22"/>
          <p:cNvSpPr/>
          <p:nvPr/>
        </p:nvSpPr>
        <p:spPr>
          <a:xfrm>
            <a:off x="4983480" y="2788920"/>
            <a:ext cx="1664208" cy="786384"/>
          </a:xfrm>
          <a:prstGeom prst="rect">
            <a:avLst/>
          </a:prstGeom>
          <a:solidFill>
            <a:srgbClr val="F5EEDD"/>
          </a:solidFill>
          <a:ln w="6350">
            <a:solidFill>
              <a:srgbClr val="E0D3BB"/>
            </a:solidFill>
            <a:prstDash val="solid"/>
          </a:ln>
        </p:spPr>
      </p:sp>
      <p:pic>
        <p:nvPicPr>
          <p:cNvPr id="29" name="Image 4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23560" y="2907792"/>
            <a:ext cx="365760" cy="365760"/>
          </a:xfrm>
          <a:prstGeom prst="rect">
            <a:avLst/>
          </a:prstGeom>
        </p:spPr>
      </p:pic>
      <p:sp>
        <p:nvSpPr>
          <p:cNvPr id="30" name="Text 23"/>
          <p:cNvSpPr/>
          <p:nvPr/>
        </p:nvSpPr>
        <p:spPr>
          <a:xfrm>
            <a:off x="4983480" y="3291840"/>
            <a:ext cx="1664208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方法</a:t>
            </a:r>
            <a:endParaRPr lang="en-US" sz="1100" dirty="0"/>
          </a:p>
        </p:txBody>
      </p:sp>
      <p:sp>
        <p:nvSpPr>
          <p:cNvPr id="31" name="Shape 24"/>
          <p:cNvSpPr/>
          <p:nvPr/>
        </p:nvSpPr>
        <p:spPr>
          <a:xfrm>
            <a:off x="6766560" y="2788920"/>
            <a:ext cx="1664208" cy="786384"/>
          </a:xfrm>
          <a:prstGeom prst="rect">
            <a:avLst/>
          </a:prstGeom>
          <a:solidFill>
            <a:srgbClr val="F5EEDD"/>
          </a:solidFill>
          <a:ln w="6350">
            <a:solidFill>
              <a:srgbClr val="E0D3BB"/>
            </a:solidFill>
            <a:prstDash val="solid"/>
          </a:ln>
        </p:spPr>
      </p:sp>
      <p:pic>
        <p:nvPicPr>
          <p:cNvPr id="32" name="Image 5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06640" y="2907792"/>
            <a:ext cx="365760" cy="365760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6766560" y="3291840"/>
            <a:ext cx="1664208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指标体系</a:t>
            </a:r>
            <a:endParaRPr lang="en-US" sz="1100" dirty="0"/>
          </a:p>
        </p:txBody>
      </p:sp>
      <p:sp>
        <p:nvSpPr>
          <p:cNvPr id="34" name="Shape 26"/>
          <p:cNvSpPr/>
          <p:nvPr/>
        </p:nvSpPr>
        <p:spPr>
          <a:xfrm>
            <a:off x="4983480" y="3685032"/>
            <a:ext cx="1664208" cy="786384"/>
          </a:xfrm>
          <a:prstGeom prst="rect">
            <a:avLst/>
          </a:prstGeom>
          <a:solidFill>
            <a:srgbClr val="F5EEDD"/>
          </a:solidFill>
          <a:ln w="6350">
            <a:solidFill>
              <a:srgbClr val="E0D3BB"/>
            </a:solidFill>
            <a:prstDash val="solid"/>
          </a:ln>
        </p:spPr>
      </p:sp>
      <p:pic>
        <p:nvPicPr>
          <p:cNvPr id="35" name="Image 6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23560" y="3803904"/>
            <a:ext cx="365760" cy="365760"/>
          </a:xfrm>
          <a:prstGeom prst="rect">
            <a:avLst/>
          </a:prstGeom>
        </p:spPr>
      </p:pic>
      <p:sp>
        <p:nvSpPr>
          <p:cNvPr id="36" name="Text 27"/>
          <p:cNvSpPr/>
          <p:nvPr/>
        </p:nvSpPr>
        <p:spPr>
          <a:xfrm>
            <a:off x="4983480" y="4187952"/>
            <a:ext cx="1664208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标准值</a:t>
            </a:r>
            <a:endParaRPr lang="en-US" sz="1100" dirty="0"/>
          </a:p>
        </p:txBody>
      </p:sp>
      <p:sp>
        <p:nvSpPr>
          <p:cNvPr id="37" name="Shape 28"/>
          <p:cNvSpPr/>
          <p:nvPr/>
        </p:nvSpPr>
        <p:spPr>
          <a:xfrm>
            <a:off x="6766560" y="3685032"/>
            <a:ext cx="1664208" cy="786384"/>
          </a:xfrm>
          <a:prstGeom prst="rect">
            <a:avLst/>
          </a:prstGeom>
          <a:solidFill>
            <a:srgbClr val="F5EEDD"/>
          </a:solidFill>
          <a:ln w="6350">
            <a:solidFill>
              <a:srgbClr val="E0D3BB"/>
            </a:solidFill>
            <a:prstDash val="solid"/>
          </a:ln>
        </p:spPr>
      </p:sp>
      <p:pic>
        <p:nvPicPr>
          <p:cNvPr id="38" name="Image 7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06640" y="3803904"/>
            <a:ext cx="365760" cy="365760"/>
          </a:xfrm>
          <a:prstGeom prst="rect">
            <a:avLst/>
          </a:prstGeom>
        </p:spPr>
      </p:pic>
      <p:sp>
        <p:nvSpPr>
          <p:cNvPr id="39" name="Text 29"/>
          <p:cNvSpPr/>
          <p:nvPr/>
        </p:nvSpPr>
        <p:spPr>
          <a:xfrm>
            <a:off x="6766560" y="4187952"/>
            <a:ext cx="1664208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考核程序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54864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54864" cy="256032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4" name="Shape 2"/>
          <p:cNvSpPr/>
          <p:nvPr/>
        </p:nvSpPr>
        <p:spPr>
          <a:xfrm>
            <a:off x="8887968" y="5088636"/>
            <a:ext cx="256032" cy="54864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5" name="Shape 3"/>
          <p:cNvSpPr/>
          <p:nvPr/>
        </p:nvSpPr>
        <p:spPr>
          <a:xfrm>
            <a:off x="9089136" y="4887468"/>
            <a:ext cx="54864" cy="256032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6" name="Text 4"/>
          <p:cNvSpPr/>
          <p:nvPr/>
        </p:nvSpPr>
        <p:spPr>
          <a:xfrm>
            <a:off x="502920" y="292608"/>
            <a:ext cx="45720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400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CONTENTS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03504" y="548640"/>
            <a:ext cx="7498080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目录</a:t>
            </a:r>
            <a:endParaRPr lang="en-US" sz="2700" dirty="0"/>
          </a:p>
        </p:txBody>
      </p:sp>
      <p:sp>
        <p:nvSpPr>
          <p:cNvPr id="8" name="Shape 6"/>
          <p:cNvSpPr/>
          <p:nvPr/>
        </p:nvSpPr>
        <p:spPr>
          <a:xfrm>
            <a:off x="502920" y="566928"/>
            <a:ext cx="32004" cy="502920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9" name="Text 7"/>
          <p:cNvSpPr/>
          <p:nvPr/>
        </p:nvSpPr>
        <p:spPr>
          <a:xfrm>
            <a:off x="8503920" y="320040"/>
            <a:ext cx="4572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02920" y="1481328"/>
            <a:ext cx="4041648" cy="987552"/>
          </a:xfrm>
          <a:prstGeom prst="rect">
            <a:avLst/>
          </a:prstGeom>
          <a:solidFill>
            <a:srgbClr val="FFFFFF"/>
          </a:solidFill>
          <a:ln w="9525">
            <a:solidFill>
              <a:srgbClr val="E0D3B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02920" y="1481328"/>
            <a:ext cx="566928" cy="987552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12" name="Text 10"/>
          <p:cNvSpPr/>
          <p:nvPr/>
        </p:nvSpPr>
        <p:spPr>
          <a:xfrm>
            <a:off x="502920" y="1481328"/>
            <a:ext cx="566928" cy="9875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壹</a:t>
            </a:r>
            <a:endParaRPr lang="en-US" sz="1700" dirty="0"/>
          </a:p>
        </p:txBody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p:blipFill>
        <p:spPr>
          <a:xfrm>
            <a:off x="1252728" y="1783080"/>
            <a:ext cx="384048" cy="384048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1764792" y="1609344"/>
            <a:ext cx="2670048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总则</a:t>
            </a:r>
            <a:endParaRPr lang="en-US" sz="1650" dirty="0"/>
          </a:p>
        </p:txBody>
      </p:sp>
      <p:sp>
        <p:nvSpPr>
          <p:cNvPr id="15" name="Text 12"/>
          <p:cNvSpPr/>
          <p:nvPr/>
        </p:nvSpPr>
        <p:spPr>
          <a:xfrm>
            <a:off x="1764792" y="1993392"/>
            <a:ext cx="2670048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立法目的 · 资金范围 · 基本原则 · 适用对象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4745736" y="1481328"/>
            <a:ext cx="4041648" cy="987552"/>
          </a:xfrm>
          <a:prstGeom prst="rect">
            <a:avLst/>
          </a:prstGeom>
          <a:solidFill>
            <a:srgbClr val="FFFFFF"/>
          </a:solidFill>
          <a:ln w="9525">
            <a:solidFill>
              <a:srgbClr val="E0D3BB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745736" y="1481328"/>
            <a:ext cx="566928" cy="987552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18" name="Text 15"/>
          <p:cNvSpPr/>
          <p:nvPr/>
        </p:nvSpPr>
        <p:spPr>
          <a:xfrm>
            <a:off x="4745736" y="1481328"/>
            <a:ext cx="566928" cy="9875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贰</a:t>
            </a:r>
            <a:endParaRPr lang="en-US" sz="1700" dirty="0"/>
          </a:p>
        </p:txBody>
      </p:sp>
      <p:pic>
        <p:nvPicPr>
          <p:cNvPr id="19" name="Image 1" descr="preencoded.pn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495544" y="1783080"/>
            <a:ext cx="384048" cy="384048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6007608" y="1609344"/>
            <a:ext cx="2670048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资金分配和下达</a:t>
            </a:r>
            <a:endParaRPr lang="en-US" sz="1650" dirty="0"/>
          </a:p>
        </p:txBody>
      </p:sp>
      <p:sp>
        <p:nvSpPr>
          <p:cNvPr id="21" name="Text 17"/>
          <p:cNvSpPr/>
          <p:nvPr/>
        </p:nvSpPr>
        <p:spPr>
          <a:xfrm>
            <a:off x="6007608" y="1993392"/>
            <a:ext cx="2670048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四类资金分级审批 · 权限与流程</a:t>
            </a:r>
            <a:endParaRPr lang="en-US" sz="1050" dirty="0"/>
          </a:p>
        </p:txBody>
      </p:sp>
      <p:sp>
        <p:nvSpPr>
          <p:cNvPr id="22" name="Shape 18"/>
          <p:cNvSpPr/>
          <p:nvPr/>
        </p:nvSpPr>
        <p:spPr>
          <a:xfrm>
            <a:off x="502920" y="2633472"/>
            <a:ext cx="4041648" cy="987552"/>
          </a:xfrm>
          <a:prstGeom prst="rect">
            <a:avLst/>
          </a:prstGeom>
          <a:solidFill>
            <a:srgbClr val="FFFFFF"/>
          </a:solidFill>
          <a:ln w="9525">
            <a:solidFill>
              <a:srgbClr val="E0D3BB"/>
            </a:solidFill>
            <a:prstDash val="solid"/>
          </a:ln>
        </p:spPr>
      </p:sp>
      <p:sp>
        <p:nvSpPr>
          <p:cNvPr id="23" name="Shape 19"/>
          <p:cNvSpPr/>
          <p:nvPr/>
        </p:nvSpPr>
        <p:spPr>
          <a:xfrm>
            <a:off x="502920" y="2633472"/>
            <a:ext cx="566928" cy="987552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24" name="Text 20"/>
          <p:cNvSpPr/>
          <p:nvPr/>
        </p:nvSpPr>
        <p:spPr>
          <a:xfrm>
            <a:off x="502920" y="2633472"/>
            <a:ext cx="566928" cy="9875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叁</a:t>
            </a:r>
            <a:endParaRPr lang="en-US" sz="1700" dirty="0"/>
          </a:p>
        </p:txBody>
      </p:sp>
      <p:pic>
        <p:nvPicPr>
          <p:cNvPr id="25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52728" y="2935224"/>
            <a:ext cx="384048" cy="384048"/>
          </a:xfrm>
          <a:prstGeom prst="rect">
            <a:avLst/>
          </a:prstGeom>
        </p:spPr>
      </p:pic>
      <p:sp>
        <p:nvSpPr>
          <p:cNvPr id="26" name="Text 21"/>
          <p:cNvSpPr/>
          <p:nvPr/>
        </p:nvSpPr>
        <p:spPr>
          <a:xfrm>
            <a:off x="1764792" y="2761488"/>
            <a:ext cx="2670048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财评、采购、招投标</a:t>
            </a:r>
            <a:endParaRPr lang="en-US" sz="1650" dirty="0"/>
          </a:p>
        </p:txBody>
      </p:sp>
      <p:sp>
        <p:nvSpPr>
          <p:cNvPr id="27" name="Text 22"/>
          <p:cNvSpPr/>
          <p:nvPr/>
        </p:nvSpPr>
        <p:spPr>
          <a:xfrm>
            <a:off x="1764792" y="3145536"/>
            <a:ext cx="2670048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财评限额 · 采购程序 · 低价项目管控</a:t>
            </a:r>
            <a:endParaRPr lang="en-US" sz="1050" dirty="0"/>
          </a:p>
        </p:txBody>
      </p:sp>
      <p:sp>
        <p:nvSpPr>
          <p:cNvPr id="28" name="Shape 23"/>
          <p:cNvSpPr/>
          <p:nvPr/>
        </p:nvSpPr>
        <p:spPr>
          <a:xfrm>
            <a:off x="4745736" y="2633472"/>
            <a:ext cx="4041648" cy="987552"/>
          </a:xfrm>
          <a:prstGeom prst="rect">
            <a:avLst/>
          </a:prstGeom>
          <a:solidFill>
            <a:srgbClr val="FFFFFF"/>
          </a:solidFill>
          <a:ln w="9525">
            <a:solidFill>
              <a:srgbClr val="E0D3BB"/>
            </a:solidFill>
            <a:prstDash val="solid"/>
          </a:ln>
        </p:spPr>
      </p:sp>
      <p:sp>
        <p:nvSpPr>
          <p:cNvPr id="29" name="Shape 24"/>
          <p:cNvSpPr/>
          <p:nvPr/>
        </p:nvSpPr>
        <p:spPr>
          <a:xfrm>
            <a:off x="4745736" y="2633472"/>
            <a:ext cx="566928" cy="987552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30" name="Text 25"/>
          <p:cNvSpPr/>
          <p:nvPr/>
        </p:nvSpPr>
        <p:spPr>
          <a:xfrm>
            <a:off x="4745736" y="2633472"/>
            <a:ext cx="566928" cy="9875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肆</a:t>
            </a:r>
            <a:endParaRPr lang="en-US" sz="1700" dirty="0"/>
          </a:p>
        </p:txBody>
      </p:sp>
      <p:pic>
        <p:nvPicPr>
          <p:cNvPr id="31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95544" y="2935224"/>
            <a:ext cx="384048" cy="384048"/>
          </a:xfrm>
          <a:prstGeom prst="rect">
            <a:avLst/>
          </a:prstGeom>
        </p:spPr>
      </p:pic>
      <p:sp>
        <p:nvSpPr>
          <p:cNvPr id="32" name="Text 26"/>
          <p:cNvSpPr/>
          <p:nvPr/>
        </p:nvSpPr>
        <p:spPr>
          <a:xfrm>
            <a:off x="6007608" y="2761488"/>
            <a:ext cx="2670048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资金拨付</a:t>
            </a:r>
            <a:endParaRPr lang="en-US" sz="1650" dirty="0"/>
          </a:p>
        </p:txBody>
      </p:sp>
      <p:sp>
        <p:nvSpPr>
          <p:cNvPr id="33" name="Text 27"/>
          <p:cNvSpPr/>
          <p:nvPr/>
        </p:nvSpPr>
        <p:spPr>
          <a:xfrm>
            <a:off x="6007608" y="3145536"/>
            <a:ext cx="2670048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国库集中支付 · 五级优先顺序 · 暂缓拨付情形</a:t>
            </a:r>
            <a:endParaRPr lang="en-US" sz="1050" dirty="0"/>
          </a:p>
        </p:txBody>
      </p:sp>
      <p:sp>
        <p:nvSpPr>
          <p:cNvPr id="34" name="Shape 28"/>
          <p:cNvSpPr/>
          <p:nvPr/>
        </p:nvSpPr>
        <p:spPr>
          <a:xfrm>
            <a:off x="502920" y="3785616"/>
            <a:ext cx="4041648" cy="987552"/>
          </a:xfrm>
          <a:prstGeom prst="rect">
            <a:avLst/>
          </a:prstGeom>
          <a:solidFill>
            <a:srgbClr val="FFFFFF"/>
          </a:solidFill>
          <a:ln w="9525">
            <a:solidFill>
              <a:srgbClr val="E0D3BB"/>
            </a:solidFill>
            <a:prstDash val="solid"/>
          </a:ln>
        </p:spPr>
      </p:sp>
      <p:sp>
        <p:nvSpPr>
          <p:cNvPr id="35" name="Shape 29"/>
          <p:cNvSpPr/>
          <p:nvPr/>
        </p:nvSpPr>
        <p:spPr>
          <a:xfrm>
            <a:off x="502920" y="3785616"/>
            <a:ext cx="566928" cy="987552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36" name="Text 30"/>
          <p:cNvSpPr/>
          <p:nvPr/>
        </p:nvSpPr>
        <p:spPr>
          <a:xfrm>
            <a:off x="502920" y="3785616"/>
            <a:ext cx="566928" cy="9875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伍</a:t>
            </a:r>
            <a:endParaRPr lang="en-US" sz="1700" dirty="0"/>
          </a:p>
        </p:txBody>
      </p:sp>
      <p:pic>
        <p:nvPicPr>
          <p:cNvPr id="37" name="Image 4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52728" y="4087368"/>
            <a:ext cx="384048" cy="384048"/>
          </a:xfrm>
          <a:prstGeom prst="rect">
            <a:avLst/>
          </a:prstGeom>
        </p:spPr>
      </p:pic>
      <p:sp>
        <p:nvSpPr>
          <p:cNvPr id="38" name="Text 31"/>
          <p:cNvSpPr/>
          <p:nvPr/>
        </p:nvSpPr>
        <p:spPr>
          <a:xfrm>
            <a:off x="1764792" y="3913632"/>
            <a:ext cx="2670048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绩效评价</a:t>
            </a:r>
            <a:endParaRPr lang="en-US" sz="1650" dirty="0"/>
          </a:p>
        </p:txBody>
      </p:sp>
      <p:sp>
        <p:nvSpPr>
          <p:cNvPr id="39" name="Text 32"/>
          <p:cNvSpPr/>
          <p:nvPr/>
        </p:nvSpPr>
        <p:spPr>
          <a:xfrm>
            <a:off x="1764792" y="4297680"/>
            <a:ext cx="2670048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全周期绩效管理 · 结果运用</a:t>
            </a:r>
            <a:endParaRPr lang="en-US" sz="1050" dirty="0"/>
          </a:p>
        </p:txBody>
      </p:sp>
      <p:sp>
        <p:nvSpPr>
          <p:cNvPr id="40" name="Shape 33"/>
          <p:cNvSpPr/>
          <p:nvPr/>
        </p:nvSpPr>
        <p:spPr>
          <a:xfrm>
            <a:off x="4745736" y="3785616"/>
            <a:ext cx="4041648" cy="987552"/>
          </a:xfrm>
          <a:prstGeom prst="rect">
            <a:avLst/>
          </a:prstGeom>
          <a:solidFill>
            <a:srgbClr val="FFFFFF"/>
          </a:solidFill>
          <a:ln w="9525">
            <a:solidFill>
              <a:srgbClr val="E0D3BB"/>
            </a:solidFill>
            <a:prstDash val="solid"/>
          </a:ln>
        </p:spPr>
      </p:sp>
      <p:sp>
        <p:nvSpPr>
          <p:cNvPr id="41" name="Shape 34"/>
          <p:cNvSpPr/>
          <p:nvPr/>
        </p:nvSpPr>
        <p:spPr>
          <a:xfrm>
            <a:off x="4745736" y="3785616"/>
            <a:ext cx="566928" cy="987552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42" name="Text 35"/>
          <p:cNvSpPr/>
          <p:nvPr/>
        </p:nvSpPr>
        <p:spPr>
          <a:xfrm>
            <a:off x="4745736" y="3785616"/>
            <a:ext cx="566928" cy="9875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陆</a:t>
            </a:r>
            <a:endParaRPr lang="en-US" sz="1700" dirty="0"/>
          </a:p>
        </p:txBody>
      </p:sp>
      <p:pic>
        <p:nvPicPr>
          <p:cNvPr id="43" name="Image 5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95544" y="4087368"/>
            <a:ext cx="384048" cy="384048"/>
          </a:xfrm>
          <a:prstGeom prst="rect">
            <a:avLst/>
          </a:prstGeom>
        </p:spPr>
      </p:pic>
      <p:sp>
        <p:nvSpPr>
          <p:cNvPr id="44" name="Text 36"/>
          <p:cNvSpPr/>
          <p:nvPr/>
        </p:nvSpPr>
        <p:spPr>
          <a:xfrm>
            <a:off x="6007608" y="3913632"/>
            <a:ext cx="2670048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资金监督</a:t>
            </a:r>
            <a:endParaRPr lang="en-US" sz="1650" dirty="0"/>
          </a:p>
        </p:txBody>
      </p:sp>
      <p:sp>
        <p:nvSpPr>
          <p:cNvPr id="45" name="Text 37"/>
          <p:cNvSpPr/>
          <p:nvPr/>
        </p:nvSpPr>
        <p:spPr>
          <a:xfrm>
            <a:off x="6007608" y="4297680"/>
            <a:ext cx="2670048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多方监督 · 四个严禁 · 责任追究</a:t>
            </a:r>
            <a:endParaRPr lang="en-US" sz="10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566160" cy="5143500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3" name="Shape 1"/>
          <p:cNvSpPr/>
          <p:nvPr/>
        </p:nvSpPr>
        <p:spPr>
          <a:xfrm>
            <a:off x="3429000" y="0"/>
            <a:ext cx="137160" cy="5143500"/>
          </a:xfrm>
          <a:prstGeom prst="rect">
            <a:avLst/>
          </a:prstGeom>
          <a:solidFill>
            <a:srgbClr val="B72025">
              <a:alpha val="65000"/>
            </a:srgbClr>
          </a:solidFill>
        </p:spPr>
      </p:sp>
      <p:sp>
        <p:nvSpPr>
          <p:cNvPr id="4" name="Text 2"/>
          <p:cNvSpPr/>
          <p:nvPr/>
        </p:nvSpPr>
        <p:spPr>
          <a:xfrm>
            <a:off x="0" y="1005840"/>
            <a:ext cx="3566160" cy="17373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陆</a:t>
            </a:r>
            <a:endParaRPr lang="en-US" sz="10000" dirty="0"/>
          </a:p>
        </p:txBody>
      </p:sp>
      <p:sp>
        <p:nvSpPr>
          <p:cNvPr id="5" name="Text 3"/>
          <p:cNvSpPr/>
          <p:nvPr/>
        </p:nvSpPr>
        <p:spPr>
          <a:xfrm>
            <a:off x="182880" y="2880360"/>
            <a:ext cx="320040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DF9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资金监督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82880" y="3456432"/>
            <a:ext cx="32004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>
                    <a:alpha val="7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第六章（第二十条至第二十四条）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069080" y="1005840"/>
            <a:ext cx="45720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四方监督体系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4069080" y="1444752"/>
            <a:ext cx="4572000" cy="749808"/>
          </a:xfrm>
          <a:prstGeom prst="rect">
            <a:avLst/>
          </a:prstGeom>
          <a:solidFill>
            <a:srgbClr val="FFFFFF"/>
          </a:solidFill>
          <a:ln w="9525">
            <a:solidFill>
              <a:srgbClr val="E0D3BB"/>
            </a:solidFill>
            <a:prstDash val="solid"/>
          </a:ln>
        </p:spPr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p:blipFill>
        <p:spPr>
          <a:xfrm>
            <a:off x="4251960" y="1645920"/>
            <a:ext cx="347472" cy="347472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4736592" y="1508760"/>
            <a:ext cx="374904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财政部门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4736592" y="1828800"/>
            <a:ext cx="3794760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健全财务制度、内控机制和会计核算体系，跟踪管理专项资金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4069080" y="2286000"/>
            <a:ext cx="4572000" cy="749808"/>
          </a:xfrm>
          <a:prstGeom prst="rect">
            <a:avLst/>
          </a:prstGeom>
          <a:solidFill>
            <a:srgbClr val="FFFFFF"/>
          </a:solidFill>
          <a:ln w="9525">
            <a:solidFill>
              <a:srgbClr val="E0D3BB"/>
            </a:solidFill>
            <a:prstDash val="solid"/>
          </a:ln>
        </p:spPr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251960" y="2487168"/>
            <a:ext cx="347472" cy="347472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4736592" y="2350008"/>
            <a:ext cx="374904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审计部门</a:t>
            </a:r>
            <a:endParaRPr lang="en-US" sz="1350" dirty="0"/>
          </a:p>
        </p:txBody>
      </p:sp>
      <p:sp>
        <p:nvSpPr>
          <p:cNvPr id="15" name="Text 11"/>
          <p:cNvSpPr/>
          <p:nvPr/>
        </p:nvSpPr>
        <p:spPr>
          <a:xfrm>
            <a:off x="4736592" y="2670048"/>
            <a:ext cx="3794760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审计监督项目资金使用和管理情况，及时审计基本建设项目</a:t>
            </a:r>
            <a:endParaRPr lang="en-US" sz="1000" dirty="0"/>
          </a:p>
        </p:txBody>
      </p:sp>
      <p:sp>
        <p:nvSpPr>
          <p:cNvPr id="16" name="Shape 12"/>
          <p:cNvSpPr/>
          <p:nvPr/>
        </p:nvSpPr>
        <p:spPr>
          <a:xfrm>
            <a:off x="4069080" y="3127248"/>
            <a:ext cx="4572000" cy="749808"/>
          </a:xfrm>
          <a:prstGeom prst="rect">
            <a:avLst/>
          </a:prstGeom>
          <a:solidFill>
            <a:srgbClr val="FFFFFF"/>
          </a:solidFill>
          <a:ln w="9525">
            <a:solidFill>
              <a:srgbClr val="E0D3BB"/>
            </a:solidFill>
            <a:prstDash val="solid"/>
          </a:ln>
        </p:spPr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51960" y="3328416"/>
            <a:ext cx="347472" cy="34747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4736592" y="3191256"/>
            <a:ext cx="374904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纪检监察</a:t>
            </a:r>
            <a:endParaRPr lang="en-US" sz="1350" dirty="0"/>
          </a:p>
        </p:txBody>
      </p:sp>
      <p:sp>
        <p:nvSpPr>
          <p:cNvPr id="19" name="Text 14"/>
          <p:cNvSpPr/>
          <p:nvPr/>
        </p:nvSpPr>
        <p:spPr>
          <a:xfrm>
            <a:off x="4736592" y="3511296"/>
            <a:ext cx="3794760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依法查处项目资金管理和使用中的违纪违规行为</a:t>
            </a:r>
            <a:endParaRPr lang="en-US" sz="1000" dirty="0"/>
          </a:p>
        </p:txBody>
      </p:sp>
      <p:sp>
        <p:nvSpPr>
          <p:cNvPr id="20" name="Shape 15"/>
          <p:cNvSpPr/>
          <p:nvPr/>
        </p:nvSpPr>
        <p:spPr>
          <a:xfrm>
            <a:off x="4069080" y="3968496"/>
            <a:ext cx="4572000" cy="749808"/>
          </a:xfrm>
          <a:prstGeom prst="rect">
            <a:avLst/>
          </a:prstGeom>
          <a:solidFill>
            <a:srgbClr val="FFFFFF"/>
          </a:solidFill>
          <a:ln w="9525">
            <a:solidFill>
              <a:srgbClr val="E0D3BB"/>
            </a:solidFill>
            <a:prstDash val="solid"/>
          </a:ln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51960" y="4169664"/>
            <a:ext cx="347472" cy="347472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4736592" y="4032504"/>
            <a:ext cx="374904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业务主管部门</a:t>
            </a:r>
            <a:endParaRPr lang="en-US" sz="1350" dirty="0"/>
          </a:p>
        </p:txBody>
      </p:sp>
      <p:sp>
        <p:nvSpPr>
          <p:cNvPr id="23" name="Text 17"/>
          <p:cNvSpPr/>
          <p:nvPr/>
        </p:nvSpPr>
        <p:spPr>
          <a:xfrm>
            <a:off x="4736592" y="4352544"/>
            <a:ext cx="3794760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对专项资金实行跟踪管理，定期或不定期监督检查</a:t>
            </a:r>
            <a:endParaRPr lang="en-US" sz="1000" dirty="0"/>
          </a:p>
        </p:txBody>
      </p:sp>
      <p:sp>
        <p:nvSpPr>
          <p:cNvPr id="24" name="Text 18"/>
          <p:cNvSpPr/>
          <p:nvPr/>
        </p:nvSpPr>
        <p:spPr>
          <a:xfrm>
            <a:off x="4069080" y="4791456"/>
            <a:ext cx="45720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用款单位应主动接受监督检查，按质按量完成项目任务</a:t>
            </a:r>
            <a:endParaRPr lang="en-US" sz="10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54864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54864" cy="256032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4" name="Shape 2"/>
          <p:cNvSpPr/>
          <p:nvPr/>
        </p:nvSpPr>
        <p:spPr>
          <a:xfrm>
            <a:off x="8887968" y="5088636"/>
            <a:ext cx="256032" cy="54864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5" name="Shape 3"/>
          <p:cNvSpPr/>
          <p:nvPr/>
        </p:nvSpPr>
        <p:spPr>
          <a:xfrm>
            <a:off x="9089136" y="4887468"/>
            <a:ext cx="54864" cy="256032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6" name="Text 4"/>
          <p:cNvSpPr/>
          <p:nvPr/>
        </p:nvSpPr>
        <p:spPr>
          <a:xfrm>
            <a:off x="502920" y="292608"/>
            <a:ext cx="45720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400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第六章 · 第二十条、二十四条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03504" y="548640"/>
            <a:ext cx="7498080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四个严禁与责任追究</a:t>
            </a:r>
            <a:endParaRPr lang="en-US" sz="2700" dirty="0"/>
          </a:p>
        </p:txBody>
      </p:sp>
      <p:sp>
        <p:nvSpPr>
          <p:cNvPr id="8" name="Shape 6"/>
          <p:cNvSpPr/>
          <p:nvPr/>
        </p:nvSpPr>
        <p:spPr>
          <a:xfrm>
            <a:off x="502920" y="566928"/>
            <a:ext cx="32004" cy="502920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9" name="Text 7"/>
          <p:cNvSpPr/>
          <p:nvPr/>
        </p:nvSpPr>
        <p:spPr>
          <a:xfrm>
            <a:off x="8503920" y="320040"/>
            <a:ext cx="4572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21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02920" y="1298448"/>
            <a:ext cx="457200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严禁清单（第二十条）</a:t>
            </a:r>
            <a:endParaRPr lang="en-US" sz="1450" dirty="0"/>
          </a:p>
        </p:txBody>
      </p:sp>
      <p:sp>
        <p:nvSpPr>
          <p:cNvPr id="11" name="Shape 9"/>
          <p:cNvSpPr/>
          <p:nvPr/>
        </p:nvSpPr>
        <p:spPr>
          <a:xfrm>
            <a:off x="502920" y="1682496"/>
            <a:ext cx="4005072" cy="786384"/>
          </a:xfrm>
          <a:prstGeom prst="rect">
            <a:avLst/>
          </a:prstGeom>
          <a:solidFill>
            <a:srgbClr val="FFFFFF"/>
          </a:solidFill>
          <a:ln w="9525">
            <a:solidFill>
              <a:srgbClr val="B72025"/>
            </a:solidFill>
            <a:prstDash val="solid"/>
          </a:ln>
        </p:spPr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p:blipFill>
        <p:spPr>
          <a:xfrm>
            <a:off x="649224" y="1920240"/>
            <a:ext cx="310896" cy="310896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1069848" y="1682496"/>
            <a:ext cx="3319272" cy="7863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严禁无预算支出、超标准支出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4636008" y="1682496"/>
            <a:ext cx="4005072" cy="786384"/>
          </a:xfrm>
          <a:prstGeom prst="rect">
            <a:avLst/>
          </a:prstGeom>
          <a:solidFill>
            <a:srgbClr val="FFFFFF"/>
          </a:solidFill>
          <a:ln w="9525">
            <a:solidFill>
              <a:srgbClr val="B72025"/>
            </a:solidFill>
            <a:prstDash val="solid"/>
          </a:ln>
        </p:spPr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2312" y="1920240"/>
            <a:ext cx="310896" cy="310896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5202936" y="1682496"/>
            <a:ext cx="3319272" cy="7863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严禁拆分项目、化整为零规避集体决策</a:t>
            </a:r>
            <a:endParaRPr lang="en-US" sz="1150" dirty="0"/>
          </a:p>
        </p:txBody>
      </p:sp>
      <p:sp>
        <p:nvSpPr>
          <p:cNvPr id="17" name="Shape 13"/>
          <p:cNvSpPr/>
          <p:nvPr/>
        </p:nvSpPr>
        <p:spPr>
          <a:xfrm>
            <a:off x="502920" y="2578608"/>
            <a:ext cx="4005072" cy="786384"/>
          </a:xfrm>
          <a:prstGeom prst="rect">
            <a:avLst/>
          </a:prstGeom>
          <a:solidFill>
            <a:srgbClr val="FFFFFF"/>
          </a:solidFill>
          <a:ln w="9525">
            <a:solidFill>
              <a:srgbClr val="B72025"/>
            </a:solidFill>
            <a:prstDash val="solid"/>
          </a:ln>
        </p:spPr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9224" y="2816352"/>
            <a:ext cx="310896" cy="310896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069848" y="2578608"/>
            <a:ext cx="3319272" cy="7863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严禁个人单独签批大额财政资金</a:t>
            </a:r>
            <a:endParaRPr lang="en-US" sz="1150" dirty="0"/>
          </a:p>
        </p:txBody>
      </p:sp>
      <p:sp>
        <p:nvSpPr>
          <p:cNvPr id="20" name="Shape 15"/>
          <p:cNvSpPr/>
          <p:nvPr/>
        </p:nvSpPr>
        <p:spPr>
          <a:xfrm>
            <a:off x="4636008" y="2578608"/>
            <a:ext cx="4005072" cy="786384"/>
          </a:xfrm>
          <a:prstGeom prst="rect">
            <a:avLst/>
          </a:prstGeom>
          <a:solidFill>
            <a:srgbClr val="FFFFFF"/>
          </a:solidFill>
          <a:ln w="9525">
            <a:solidFill>
              <a:srgbClr val="B72025"/>
            </a:solidFill>
            <a:prstDash val="solid"/>
          </a:ln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82312" y="2816352"/>
            <a:ext cx="310896" cy="310896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5202936" y="2578608"/>
            <a:ext cx="3319272" cy="7863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严禁通过非正式文件擅自新增支出、提高补助标准</a:t>
            </a:r>
            <a:endParaRPr lang="en-US" sz="1150" dirty="0"/>
          </a:p>
        </p:txBody>
      </p:sp>
      <p:sp>
        <p:nvSpPr>
          <p:cNvPr id="23" name="Text 17"/>
          <p:cNvSpPr/>
          <p:nvPr/>
        </p:nvSpPr>
        <p:spPr>
          <a:xfrm>
            <a:off x="502920" y="3529584"/>
            <a:ext cx="457200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违纪违法行为责任追究（第二十四条）</a:t>
            </a:r>
            <a:endParaRPr lang="en-US" sz="1450" dirty="0"/>
          </a:p>
        </p:txBody>
      </p:sp>
      <p:sp>
        <p:nvSpPr>
          <p:cNvPr id="24" name="Shape 18"/>
          <p:cNvSpPr/>
          <p:nvPr/>
        </p:nvSpPr>
        <p:spPr>
          <a:xfrm>
            <a:off x="502920" y="3913632"/>
            <a:ext cx="2615184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2F4E79"/>
            </a:solidFill>
            <a:prstDash val="solid"/>
          </a:ln>
        </p:spPr>
      </p:sp>
      <p:sp>
        <p:nvSpPr>
          <p:cNvPr id="25" name="Shape 19"/>
          <p:cNvSpPr/>
          <p:nvPr/>
        </p:nvSpPr>
        <p:spPr>
          <a:xfrm>
            <a:off x="502920" y="3913632"/>
            <a:ext cx="2615184" cy="310896"/>
          </a:xfrm>
          <a:prstGeom prst="rect">
            <a:avLst/>
          </a:prstGeom>
          <a:solidFill>
            <a:srgbClr val="2F4E79"/>
          </a:solidFill>
        </p:spPr>
      </p:sp>
      <p:sp>
        <p:nvSpPr>
          <p:cNvPr id="26" name="Text 20"/>
          <p:cNvSpPr/>
          <p:nvPr/>
        </p:nvSpPr>
        <p:spPr>
          <a:xfrm>
            <a:off x="502920" y="3913632"/>
            <a:ext cx="2615184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一般违纪违规</a:t>
            </a:r>
            <a:endParaRPr lang="en-US" sz="1150" dirty="0"/>
          </a:p>
        </p:txBody>
      </p:sp>
      <p:sp>
        <p:nvSpPr>
          <p:cNvPr id="27" name="Text 21"/>
          <p:cNvSpPr/>
          <p:nvPr/>
        </p:nvSpPr>
        <p:spPr>
          <a:xfrm>
            <a:off x="612648" y="4279392"/>
            <a:ext cx="2395728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依据预算法、处罚处分条例、湖南省财政监督管理条例处罚</a:t>
            </a:r>
            <a:endParaRPr lang="en-US" sz="950" dirty="0"/>
          </a:p>
        </p:txBody>
      </p:sp>
      <p:sp>
        <p:nvSpPr>
          <p:cNvPr id="28" name="Text 22"/>
          <p:cNvSpPr/>
          <p:nvPr/>
        </p:nvSpPr>
        <p:spPr>
          <a:xfrm>
            <a:off x="3118104" y="4233672"/>
            <a:ext cx="146304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→</a:t>
            </a:r>
            <a:endParaRPr lang="en-US" sz="1200" dirty="0"/>
          </a:p>
        </p:txBody>
      </p:sp>
      <p:sp>
        <p:nvSpPr>
          <p:cNvPr id="29" name="Shape 23"/>
          <p:cNvSpPr/>
          <p:nvPr/>
        </p:nvSpPr>
        <p:spPr>
          <a:xfrm>
            <a:off x="3264408" y="3913632"/>
            <a:ext cx="2615184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D94A38"/>
            </a:solidFill>
            <a:prstDash val="solid"/>
          </a:ln>
        </p:spPr>
      </p:sp>
      <p:sp>
        <p:nvSpPr>
          <p:cNvPr id="30" name="Shape 24"/>
          <p:cNvSpPr/>
          <p:nvPr/>
        </p:nvSpPr>
        <p:spPr>
          <a:xfrm>
            <a:off x="3264408" y="3913632"/>
            <a:ext cx="2615184" cy="310896"/>
          </a:xfrm>
          <a:prstGeom prst="rect">
            <a:avLst/>
          </a:prstGeom>
          <a:solidFill>
            <a:srgbClr val="D94A38"/>
          </a:solidFill>
        </p:spPr>
      </p:sp>
      <p:sp>
        <p:nvSpPr>
          <p:cNvPr id="31" name="Text 25"/>
          <p:cNvSpPr/>
          <p:nvPr/>
        </p:nvSpPr>
        <p:spPr>
          <a:xfrm>
            <a:off x="3264408" y="3913632"/>
            <a:ext cx="2615184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严重违纪违规</a:t>
            </a:r>
            <a:endParaRPr lang="en-US" sz="1150" dirty="0"/>
          </a:p>
        </p:txBody>
      </p:sp>
      <p:sp>
        <p:nvSpPr>
          <p:cNvPr id="32" name="Text 26"/>
          <p:cNvSpPr/>
          <p:nvPr/>
        </p:nvSpPr>
        <p:spPr>
          <a:xfrm>
            <a:off x="3374136" y="4279392"/>
            <a:ext cx="2395728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由县纪检监察部门立案查处</a:t>
            </a:r>
            <a:endParaRPr lang="en-US" sz="950" dirty="0"/>
          </a:p>
        </p:txBody>
      </p:sp>
      <p:sp>
        <p:nvSpPr>
          <p:cNvPr id="33" name="Text 27"/>
          <p:cNvSpPr/>
          <p:nvPr/>
        </p:nvSpPr>
        <p:spPr>
          <a:xfrm>
            <a:off x="5879592" y="4233672"/>
            <a:ext cx="146304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→</a:t>
            </a:r>
            <a:endParaRPr lang="en-US" sz="1200" dirty="0"/>
          </a:p>
        </p:txBody>
      </p:sp>
      <p:sp>
        <p:nvSpPr>
          <p:cNvPr id="34" name="Shape 28"/>
          <p:cNvSpPr/>
          <p:nvPr/>
        </p:nvSpPr>
        <p:spPr>
          <a:xfrm>
            <a:off x="6025896" y="3913632"/>
            <a:ext cx="2615184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B72025"/>
            </a:solidFill>
            <a:prstDash val="solid"/>
          </a:ln>
        </p:spPr>
      </p:sp>
      <p:sp>
        <p:nvSpPr>
          <p:cNvPr id="35" name="Shape 29"/>
          <p:cNvSpPr/>
          <p:nvPr/>
        </p:nvSpPr>
        <p:spPr>
          <a:xfrm>
            <a:off x="6025896" y="3913632"/>
            <a:ext cx="2615184" cy="310896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36" name="Text 30"/>
          <p:cNvSpPr/>
          <p:nvPr/>
        </p:nvSpPr>
        <p:spPr>
          <a:xfrm>
            <a:off x="6025896" y="3913632"/>
            <a:ext cx="2615184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涉嫌犯罪</a:t>
            </a:r>
            <a:endParaRPr lang="en-US" sz="1150" dirty="0"/>
          </a:p>
        </p:txBody>
      </p:sp>
      <p:sp>
        <p:nvSpPr>
          <p:cNvPr id="37" name="Text 31"/>
          <p:cNvSpPr/>
          <p:nvPr/>
        </p:nvSpPr>
        <p:spPr>
          <a:xfrm>
            <a:off x="6135624" y="4279392"/>
            <a:ext cx="2395728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移送司法机关依法处理</a:t>
            </a:r>
            <a:endParaRPr lang="en-US" sz="9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7863840" cy="14630"/>
          </a:xfrm>
          <a:prstGeom prst="rect">
            <a:avLst/>
          </a:prstGeom>
          <a:solidFill>
            <a:srgbClr val="A5822A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457200" cy="82296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4" name="Shape 2"/>
          <p:cNvSpPr/>
          <p:nvPr/>
        </p:nvSpPr>
        <p:spPr>
          <a:xfrm>
            <a:off x="0" y="0"/>
            <a:ext cx="82296" cy="457200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5" name="Shape 3"/>
          <p:cNvSpPr/>
          <p:nvPr/>
        </p:nvSpPr>
        <p:spPr>
          <a:xfrm>
            <a:off x="8686800" y="0"/>
            <a:ext cx="457200" cy="82296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6" name="Shape 4"/>
          <p:cNvSpPr/>
          <p:nvPr/>
        </p:nvSpPr>
        <p:spPr>
          <a:xfrm>
            <a:off x="9061704" y="0"/>
            <a:ext cx="82296" cy="457200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7" name="Text 5"/>
          <p:cNvSpPr/>
          <p:nvPr/>
        </p:nvSpPr>
        <p:spPr>
          <a:xfrm>
            <a:off x="457200" y="658368"/>
            <a:ext cx="82296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附则与核心要点回顾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502920" y="1298448"/>
            <a:ext cx="4005072" cy="713232"/>
          </a:xfrm>
          <a:prstGeom prst="rect">
            <a:avLst/>
          </a:prstGeom>
          <a:solidFill>
            <a:srgbClr val="FFFFFF"/>
          </a:solidFill>
          <a:ln w="9525">
            <a:solidFill>
              <a:srgbClr val="E0D3BB"/>
            </a:solidFill>
            <a:prstDash val="solid"/>
          </a:ln>
        </p:spPr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p:blipFill>
        <p:spPr>
          <a:xfrm>
            <a:off x="667512" y="1490472"/>
            <a:ext cx="329184" cy="329184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106424" y="1298448"/>
            <a:ext cx="3273552" cy="7132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b="1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解释权  </a:t>
            </a:r>
            <a:r>
              <a:rPr lang="en-US" sz="10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本办法由县财政局负责解释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636008" y="1298448"/>
            <a:ext cx="4005072" cy="713232"/>
          </a:xfrm>
          <a:prstGeom prst="rect">
            <a:avLst/>
          </a:prstGeom>
          <a:solidFill>
            <a:srgbClr val="FFFFFF"/>
          </a:solidFill>
          <a:ln w="9525">
            <a:solidFill>
              <a:srgbClr val="E0D3BB"/>
            </a:solidFill>
            <a:prstDash val="solid"/>
          </a:ln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00600" y="1490472"/>
            <a:ext cx="329184" cy="329184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239512" y="1298448"/>
            <a:ext cx="3273552" cy="7132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b="1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施行  </a:t>
            </a:r>
            <a:r>
              <a:rPr lang="en-US" sz="10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自发文之日起施行；以往办法与本办法不一致的，以本办法为准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502920" y="2103120"/>
            <a:ext cx="813816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与上级新出台规定冲突时，按上级规定执行并及时调整</a:t>
            </a:r>
            <a:endParaRPr lang="en-US" sz="1050" dirty="0"/>
          </a:p>
        </p:txBody>
      </p:sp>
      <p:sp>
        <p:nvSpPr>
          <p:cNvPr id="15" name="Text 11"/>
          <p:cNvSpPr/>
          <p:nvPr/>
        </p:nvSpPr>
        <p:spPr>
          <a:xfrm>
            <a:off x="502920" y="2542032"/>
            <a:ext cx="8138160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记住这几个关键数字</a:t>
            </a:r>
            <a:endParaRPr lang="en-US" sz="1500" dirty="0"/>
          </a:p>
        </p:txBody>
      </p:sp>
      <p:sp>
        <p:nvSpPr>
          <p:cNvPr id="16" name="Shape 12"/>
          <p:cNvSpPr/>
          <p:nvPr/>
        </p:nvSpPr>
        <p:spPr>
          <a:xfrm>
            <a:off x="502920" y="2980944"/>
            <a:ext cx="1956816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A5822A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502920" y="3090672"/>
            <a:ext cx="1956816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300" b="1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20万</a:t>
            </a:r>
            <a:endParaRPr lang="en-US" sz="2300" dirty="0"/>
          </a:p>
        </p:txBody>
      </p:sp>
      <p:sp>
        <p:nvSpPr>
          <p:cNvPr id="18" name="Text 14"/>
          <p:cNvSpPr/>
          <p:nvPr/>
        </p:nvSpPr>
        <p:spPr>
          <a:xfrm>
            <a:off x="576072" y="3639312"/>
            <a:ext cx="1810512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预算内审批资金</a:t>
            </a:r>
            <a:endParaRPr lang="en-US" sz="95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9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审批权限分界线</a:t>
            </a:r>
            <a:endParaRPr lang="en-US" sz="950" dirty="0"/>
          </a:p>
        </p:txBody>
      </p:sp>
      <p:sp>
        <p:nvSpPr>
          <p:cNvPr id="19" name="Shape 15"/>
          <p:cNvSpPr/>
          <p:nvPr/>
        </p:nvSpPr>
        <p:spPr>
          <a:xfrm>
            <a:off x="2569464" y="2980944"/>
            <a:ext cx="1956816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A5822A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2569464" y="3090672"/>
            <a:ext cx="1956816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300" b="1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5万</a:t>
            </a:r>
            <a:endParaRPr lang="en-US" sz="2300" dirty="0"/>
          </a:p>
        </p:txBody>
      </p:sp>
      <p:sp>
        <p:nvSpPr>
          <p:cNvPr id="21" name="Text 17"/>
          <p:cNvSpPr/>
          <p:nvPr/>
        </p:nvSpPr>
        <p:spPr>
          <a:xfrm>
            <a:off x="2642616" y="3639312"/>
            <a:ext cx="1810512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追加/预备费及非工程类</a:t>
            </a:r>
            <a:endParaRPr lang="en-US" sz="95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9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支付审批分界线</a:t>
            </a:r>
            <a:endParaRPr lang="en-US" sz="950" dirty="0"/>
          </a:p>
        </p:txBody>
      </p:sp>
      <p:sp>
        <p:nvSpPr>
          <p:cNvPr id="22" name="Shape 18"/>
          <p:cNvSpPr/>
          <p:nvPr/>
        </p:nvSpPr>
        <p:spPr>
          <a:xfrm>
            <a:off x="4636008" y="2980944"/>
            <a:ext cx="1956816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A5822A"/>
            </a:solidFill>
            <a:prstDash val="solid"/>
          </a:ln>
        </p:spPr>
      </p:sp>
      <p:sp>
        <p:nvSpPr>
          <p:cNvPr id="23" name="Text 19"/>
          <p:cNvSpPr/>
          <p:nvPr/>
        </p:nvSpPr>
        <p:spPr>
          <a:xfrm>
            <a:off x="4636008" y="3090672"/>
            <a:ext cx="1956816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300" b="1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10万/5万</a:t>
            </a:r>
            <a:endParaRPr lang="en-US" sz="2300" dirty="0"/>
          </a:p>
        </p:txBody>
      </p:sp>
      <p:sp>
        <p:nvSpPr>
          <p:cNvPr id="24" name="Text 20"/>
          <p:cNvSpPr/>
          <p:nvPr/>
        </p:nvSpPr>
        <p:spPr>
          <a:xfrm>
            <a:off x="4709160" y="3639312"/>
            <a:ext cx="1810512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工程类/货物服务类</a:t>
            </a:r>
            <a:endParaRPr lang="en-US" sz="95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9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财评限额标准</a:t>
            </a:r>
            <a:endParaRPr lang="en-US" sz="950" dirty="0"/>
          </a:p>
        </p:txBody>
      </p:sp>
      <p:sp>
        <p:nvSpPr>
          <p:cNvPr id="25" name="Shape 21"/>
          <p:cNvSpPr/>
          <p:nvPr/>
        </p:nvSpPr>
        <p:spPr>
          <a:xfrm>
            <a:off x="6702552" y="2980944"/>
            <a:ext cx="1956816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A5822A"/>
            </a:solidFill>
            <a:prstDash val="solid"/>
          </a:ln>
        </p:spPr>
      </p:sp>
      <p:sp>
        <p:nvSpPr>
          <p:cNvPr id="26" name="Text 22"/>
          <p:cNvSpPr/>
          <p:nvPr/>
        </p:nvSpPr>
        <p:spPr>
          <a:xfrm>
            <a:off x="6702552" y="3090672"/>
            <a:ext cx="1956816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300" b="1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五级</a:t>
            </a:r>
            <a:endParaRPr lang="en-US" sz="2300" dirty="0"/>
          </a:p>
        </p:txBody>
      </p:sp>
      <p:sp>
        <p:nvSpPr>
          <p:cNvPr id="27" name="Text 23"/>
          <p:cNvSpPr/>
          <p:nvPr/>
        </p:nvSpPr>
        <p:spPr>
          <a:xfrm>
            <a:off x="6775704" y="3639312"/>
            <a:ext cx="1810512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资金拨付</a:t>
            </a:r>
            <a:endParaRPr lang="en-US" sz="95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9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优先顺序</a:t>
            </a:r>
            <a:endParaRPr lang="en-US" sz="950" dirty="0"/>
          </a:p>
        </p:txBody>
      </p:sp>
      <p:sp>
        <p:nvSpPr>
          <p:cNvPr id="28" name="Text 24"/>
          <p:cNvSpPr/>
          <p:nvPr/>
        </p:nvSpPr>
        <p:spPr>
          <a:xfrm>
            <a:off x="457200" y="4443984"/>
            <a:ext cx="82296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kern="0" spc="40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严管就是厚爱 · 规范就是效益</a:t>
            </a:r>
            <a:endParaRPr lang="en-US" sz="2000" dirty="0"/>
          </a:p>
        </p:txBody>
      </p:sp>
      <p:sp>
        <p:nvSpPr>
          <p:cNvPr id="29" name="Text 25"/>
          <p:cNvSpPr/>
          <p:nvPr/>
        </p:nvSpPr>
        <p:spPr>
          <a:xfrm>
            <a:off x="457200" y="4901184"/>
            <a:ext cx="82296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kern="0" spc="600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谢 谢 聆 听</a:t>
            </a:r>
            <a:endParaRPr lang="en-US" sz="1200" dirty="0"/>
          </a:p>
        </p:txBody>
      </p:sp>
      <p:sp>
        <p:nvSpPr>
          <p:cNvPr id="30" name="Shape 26"/>
          <p:cNvSpPr/>
          <p:nvPr/>
        </p:nvSpPr>
        <p:spPr>
          <a:xfrm>
            <a:off x="0" y="5061204"/>
            <a:ext cx="457200" cy="82296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31" name="Shape 27"/>
          <p:cNvSpPr/>
          <p:nvPr/>
        </p:nvSpPr>
        <p:spPr>
          <a:xfrm>
            <a:off x="0" y="4686300"/>
            <a:ext cx="82296" cy="457200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32" name="Shape 28"/>
          <p:cNvSpPr/>
          <p:nvPr/>
        </p:nvSpPr>
        <p:spPr>
          <a:xfrm>
            <a:off x="8686800" y="5061204"/>
            <a:ext cx="457200" cy="82296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33" name="Shape 29"/>
          <p:cNvSpPr/>
          <p:nvPr/>
        </p:nvSpPr>
        <p:spPr>
          <a:xfrm>
            <a:off x="9061704" y="4686300"/>
            <a:ext cx="82296" cy="457200"/>
          </a:xfrm>
          <a:prstGeom prst="rect">
            <a:avLst/>
          </a:prstGeom>
          <a:solidFill>
            <a:srgbClr val="B72025"/>
          </a:solid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54864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54864" cy="256032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4" name="Shape 2"/>
          <p:cNvSpPr/>
          <p:nvPr/>
        </p:nvSpPr>
        <p:spPr>
          <a:xfrm>
            <a:off x="8887968" y="5088636"/>
            <a:ext cx="256032" cy="54864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5" name="Shape 3"/>
          <p:cNvSpPr/>
          <p:nvPr/>
        </p:nvSpPr>
        <p:spPr>
          <a:xfrm>
            <a:off x="9089136" y="4887468"/>
            <a:ext cx="54864" cy="256032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6" name="Text 4"/>
          <p:cNvSpPr/>
          <p:nvPr/>
        </p:nvSpPr>
        <p:spPr>
          <a:xfrm>
            <a:off x="502920" y="292608"/>
            <a:ext cx="45720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400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第一章 总则 · 第一条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03504" y="548640"/>
            <a:ext cx="7498080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制定背景与依据</a:t>
            </a:r>
            <a:endParaRPr lang="en-US" sz="2700" dirty="0"/>
          </a:p>
        </p:txBody>
      </p:sp>
      <p:sp>
        <p:nvSpPr>
          <p:cNvPr id="8" name="Shape 6"/>
          <p:cNvSpPr/>
          <p:nvPr/>
        </p:nvSpPr>
        <p:spPr>
          <a:xfrm>
            <a:off x="502920" y="566928"/>
            <a:ext cx="32004" cy="502920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9" name="Text 7"/>
          <p:cNvSpPr/>
          <p:nvPr/>
        </p:nvSpPr>
        <p:spPr>
          <a:xfrm>
            <a:off x="8503920" y="320040"/>
            <a:ext cx="4572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02920" y="1371600"/>
            <a:ext cx="393192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一、为什么制定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502920" y="1810512"/>
            <a:ext cx="3931920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E0D3BB"/>
            </a:solidFill>
            <a:prstDash val="solid"/>
          </a:ln>
        </p:spPr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p:blipFill>
        <p:spPr>
          <a:xfrm>
            <a:off x="658368" y="1929384"/>
            <a:ext cx="237744" cy="237744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1024128" y="1810512"/>
            <a:ext cx="3291840" cy="47548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强化预算刚性约束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502920" y="2377440"/>
            <a:ext cx="3931920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E0D3BB"/>
            </a:solidFill>
            <a:prstDash val="solid"/>
          </a:ln>
        </p:spPr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2496312"/>
            <a:ext cx="237744" cy="237744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1024128" y="2377440"/>
            <a:ext cx="3291840" cy="47548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统筹盘活财政资源</a:t>
            </a:r>
            <a:endParaRPr lang="en-US" sz="1300" dirty="0"/>
          </a:p>
        </p:txBody>
      </p:sp>
      <p:sp>
        <p:nvSpPr>
          <p:cNvPr id="17" name="Shape 13"/>
          <p:cNvSpPr/>
          <p:nvPr/>
        </p:nvSpPr>
        <p:spPr>
          <a:xfrm>
            <a:off x="502920" y="2944368"/>
            <a:ext cx="3931920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E0D3BB"/>
            </a:solidFill>
            <a:prstDash val="solid"/>
          </a:ln>
        </p:spPr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3063240"/>
            <a:ext cx="237744" cy="237744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024128" y="2944368"/>
            <a:ext cx="3291840" cy="47548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严控财政运行风险</a:t>
            </a:r>
            <a:endParaRPr lang="en-US" sz="1300" dirty="0"/>
          </a:p>
        </p:txBody>
      </p:sp>
      <p:sp>
        <p:nvSpPr>
          <p:cNvPr id="20" name="Shape 15"/>
          <p:cNvSpPr/>
          <p:nvPr/>
        </p:nvSpPr>
        <p:spPr>
          <a:xfrm>
            <a:off x="502920" y="3511296"/>
            <a:ext cx="3931920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E0D3BB"/>
            </a:solidFill>
            <a:prstDash val="solid"/>
          </a:ln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3630168"/>
            <a:ext cx="237744" cy="23774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024128" y="3511296"/>
            <a:ext cx="3291840" cy="47548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提升资金使用效益</a:t>
            </a:r>
            <a:endParaRPr lang="en-US" sz="1300" dirty="0"/>
          </a:p>
        </p:txBody>
      </p:sp>
      <p:sp>
        <p:nvSpPr>
          <p:cNvPr id="23" name="Shape 17"/>
          <p:cNvSpPr/>
          <p:nvPr/>
        </p:nvSpPr>
        <p:spPr>
          <a:xfrm>
            <a:off x="502920" y="4078224"/>
            <a:ext cx="3931920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E0D3BB"/>
            </a:solidFill>
            <a:prstDash val="solid"/>
          </a:ln>
        </p:spPr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4197096"/>
            <a:ext cx="237744" cy="237744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1024128" y="4078224"/>
            <a:ext cx="3291840" cy="47548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落实过“紧日子”要求</a:t>
            </a:r>
            <a:endParaRPr lang="en-US" sz="1300" dirty="0"/>
          </a:p>
        </p:txBody>
      </p:sp>
      <p:sp>
        <p:nvSpPr>
          <p:cNvPr id="26" name="Text 19"/>
          <p:cNvSpPr/>
          <p:nvPr/>
        </p:nvSpPr>
        <p:spPr>
          <a:xfrm>
            <a:off x="4800600" y="1371600"/>
            <a:ext cx="384048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二、依据哪些规定</a:t>
            </a:r>
            <a:endParaRPr lang="en-US" sz="1500" dirty="0"/>
          </a:p>
        </p:txBody>
      </p:sp>
      <p:sp>
        <p:nvSpPr>
          <p:cNvPr id="27" name="Shape 20"/>
          <p:cNvSpPr/>
          <p:nvPr/>
        </p:nvSpPr>
        <p:spPr>
          <a:xfrm>
            <a:off x="4800600" y="1810512"/>
            <a:ext cx="3840480" cy="859536"/>
          </a:xfrm>
          <a:prstGeom prst="rect">
            <a:avLst/>
          </a:prstGeom>
          <a:solidFill>
            <a:srgbClr val="FFFFFF"/>
          </a:solidFill>
          <a:ln w="6350">
            <a:solidFill>
              <a:srgbClr val="E0D3BB"/>
            </a:solidFill>
            <a:prstDash val="solid"/>
          </a:ln>
        </p:spPr>
      </p:sp>
      <p:sp>
        <p:nvSpPr>
          <p:cNvPr id="28" name="Shape 21"/>
          <p:cNvSpPr/>
          <p:nvPr/>
        </p:nvSpPr>
        <p:spPr>
          <a:xfrm>
            <a:off x="4800600" y="1810512"/>
            <a:ext cx="731520" cy="859536"/>
          </a:xfrm>
          <a:prstGeom prst="rect">
            <a:avLst/>
          </a:prstGeom>
          <a:solidFill>
            <a:srgbClr val="2F4E79"/>
          </a:solidFill>
        </p:spPr>
      </p:sp>
      <p:sp>
        <p:nvSpPr>
          <p:cNvPr id="29" name="Text 22"/>
          <p:cNvSpPr/>
          <p:nvPr/>
        </p:nvSpPr>
        <p:spPr>
          <a:xfrm>
            <a:off x="4800600" y="1810512"/>
            <a:ext cx="731520" cy="85953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法律</a:t>
            </a:r>
            <a:endParaRPr lang="en-US" sz="1050" dirty="0"/>
          </a:p>
        </p:txBody>
      </p:sp>
      <p:sp>
        <p:nvSpPr>
          <p:cNvPr id="30" name="Text 23"/>
          <p:cNvSpPr/>
          <p:nvPr/>
        </p:nvSpPr>
        <p:spPr>
          <a:xfrm>
            <a:off x="5669280" y="1856232"/>
            <a:ext cx="2880360" cy="7680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《中华人民共和国预算法》</a:t>
            </a:r>
            <a:endParaRPr lang="en-US" sz="11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《中华人民共和国会计法》</a:t>
            </a:r>
            <a:endParaRPr lang="en-US" sz="1100" dirty="0"/>
          </a:p>
        </p:txBody>
      </p:sp>
      <p:sp>
        <p:nvSpPr>
          <p:cNvPr id="31" name="Shape 24"/>
          <p:cNvSpPr/>
          <p:nvPr/>
        </p:nvSpPr>
        <p:spPr>
          <a:xfrm>
            <a:off x="4800600" y="2798064"/>
            <a:ext cx="3840480" cy="585216"/>
          </a:xfrm>
          <a:prstGeom prst="rect">
            <a:avLst/>
          </a:prstGeom>
          <a:solidFill>
            <a:srgbClr val="FFFFFF"/>
          </a:solidFill>
          <a:ln w="6350">
            <a:solidFill>
              <a:srgbClr val="E0D3BB"/>
            </a:solidFill>
            <a:prstDash val="solid"/>
          </a:ln>
        </p:spPr>
      </p:sp>
      <p:sp>
        <p:nvSpPr>
          <p:cNvPr id="32" name="Shape 25"/>
          <p:cNvSpPr/>
          <p:nvPr/>
        </p:nvSpPr>
        <p:spPr>
          <a:xfrm>
            <a:off x="4800600" y="2798064"/>
            <a:ext cx="731520" cy="585216"/>
          </a:xfrm>
          <a:prstGeom prst="rect">
            <a:avLst/>
          </a:prstGeom>
          <a:solidFill>
            <a:srgbClr val="2F4E79"/>
          </a:solidFill>
        </p:spPr>
      </p:sp>
      <p:sp>
        <p:nvSpPr>
          <p:cNvPr id="33" name="Text 26"/>
          <p:cNvSpPr/>
          <p:nvPr/>
        </p:nvSpPr>
        <p:spPr>
          <a:xfrm>
            <a:off x="4800600" y="2798064"/>
            <a:ext cx="731520" cy="5852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行政法规</a:t>
            </a:r>
            <a:endParaRPr lang="en-US" sz="1050" dirty="0"/>
          </a:p>
        </p:txBody>
      </p:sp>
      <p:sp>
        <p:nvSpPr>
          <p:cNvPr id="34" name="Text 27"/>
          <p:cNvSpPr/>
          <p:nvPr/>
        </p:nvSpPr>
        <p:spPr>
          <a:xfrm>
            <a:off x="5669280" y="2843784"/>
            <a:ext cx="2880360" cy="49377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《财政违法行为处罚处分条例》</a:t>
            </a:r>
            <a:endParaRPr lang="en-US" sz="1100" dirty="0"/>
          </a:p>
        </p:txBody>
      </p:sp>
      <p:sp>
        <p:nvSpPr>
          <p:cNvPr id="35" name="Shape 28"/>
          <p:cNvSpPr/>
          <p:nvPr/>
        </p:nvSpPr>
        <p:spPr>
          <a:xfrm>
            <a:off x="4800600" y="3511296"/>
            <a:ext cx="3840480" cy="585216"/>
          </a:xfrm>
          <a:prstGeom prst="rect">
            <a:avLst/>
          </a:prstGeom>
          <a:solidFill>
            <a:srgbClr val="FFFFFF"/>
          </a:solidFill>
          <a:ln w="6350">
            <a:solidFill>
              <a:srgbClr val="E0D3BB"/>
            </a:solidFill>
            <a:prstDash val="solid"/>
          </a:ln>
        </p:spPr>
      </p:sp>
      <p:sp>
        <p:nvSpPr>
          <p:cNvPr id="36" name="Shape 29"/>
          <p:cNvSpPr/>
          <p:nvPr/>
        </p:nvSpPr>
        <p:spPr>
          <a:xfrm>
            <a:off x="4800600" y="3511296"/>
            <a:ext cx="731520" cy="585216"/>
          </a:xfrm>
          <a:prstGeom prst="rect">
            <a:avLst/>
          </a:prstGeom>
          <a:solidFill>
            <a:srgbClr val="2F4E79"/>
          </a:solidFill>
        </p:spPr>
      </p:sp>
      <p:sp>
        <p:nvSpPr>
          <p:cNvPr id="37" name="Text 30"/>
          <p:cNvSpPr/>
          <p:nvPr/>
        </p:nvSpPr>
        <p:spPr>
          <a:xfrm>
            <a:off x="4800600" y="3511296"/>
            <a:ext cx="731520" cy="5852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省级法规</a:t>
            </a:r>
            <a:endParaRPr lang="en-US" sz="1050" dirty="0"/>
          </a:p>
        </p:txBody>
      </p:sp>
      <p:sp>
        <p:nvSpPr>
          <p:cNvPr id="38" name="Text 31"/>
          <p:cNvSpPr/>
          <p:nvPr/>
        </p:nvSpPr>
        <p:spPr>
          <a:xfrm>
            <a:off x="5669280" y="3557016"/>
            <a:ext cx="2880360" cy="49377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《湖南省财政监督条例》</a:t>
            </a:r>
            <a:endParaRPr lang="en-US" sz="1100" dirty="0"/>
          </a:p>
        </p:txBody>
      </p:sp>
      <p:sp>
        <p:nvSpPr>
          <p:cNvPr id="39" name="Shape 32"/>
          <p:cNvSpPr/>
          <p:nvPr/>
        </p:nvSpPr>
        <p:spPr>
          <a:xfrm>
            <a:off x="4800600" y="4224528"/>
            <a:ext cx="3840480" cy="859536"/>
          </a:xfrm>
          <a:prstGeom prst="rect">
            <a:avLst/>
          </a:prstGeom>
          <a:solidFill>
            <a:srgbClr val="FFFFFF"/>
          </a:solidFill>
          <a:ln w="6350">
            <a:solidFill>
              <a:srgbClr val="E0D3BB"/>
            </a:solidFill>
            <a:prstDash val="solid"/>
          </a:ln>
        </p:spPr>
      </p:sp>
      <p:sp>
        <p:nvSpPr>
          <p:cNvPr id="40" name="Shape 33"/>
          <p:cNvSpPr/>
          <p:nvPr/>
        </p:nvSpPr>
        <p:spPr>
          <a:xfrm>
            <a:off x="4800600" y="4224528"/>
            <a:ext cx="731520" cy="859536"/>
          </a:xfrm>
          <a:prstGeom prst="rect">
            <a:avLst/>
          </a:prstGeom>
          <a:solidFill>
            <a:srgbClr val="2F4E79"/>
          </a:solidFill>
        </p:spPr>
      </p:sp>
      <p:sp>
        <p:nvSpPr>
          <p:cNvPr id="41" name="Text 34"/>
          <p:cNvSpPr/>
          <p:nvPr/>
        </p:nvSpPr>
        <p:spPr>
          <a:xfrm>
            <a:off x="4800600" y="4224528"/>
            <a:ext cx="731520" cy="85953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省级政策</a:t>
            </a:r>
            <a:endParaRPr lang="en-US" sz="1050" dirty="0"/>
          </a:p>
        </p:txBody>
      </p:sp>
      <p:sp>
        <p:nvSpPr>
          <p:cNvPr id="42" name="Text 35"/>
          <p:cNvSpPr/>
          <p:nvPr/>
        </p:nvSpPr>
        <p:spPr>
          <a:xfrm>
            <a:off x="5669280" y="4270248"/>
            <a:ext cx="2880360" cy="7680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湘政发〔2024〕14号</a:t>
            </a:r>
            <a:endParaRPr lang="en-US" sz="11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《关于全面深化零基预算改革的指导意见》</a:t>
            </a:r>
            <a:endParaRPr lang="en-US" sz="1100" dirty="0"/>
          </a:p>
        </p:txBody>
      </p:sp>
      <p:sp>
        <p:nvSpPr>
          <p:cNvPr id="43" name="Text 36"/>
          <p:cNvSpPr/>
          <p:nvPr/>
        </p:nvSpPr>
        <p:spPr>
          <a:xfrm>
            <a:off x="502920" y="4643755"/>
            <a:ext cx="410337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结合本县实际制定，保障县域经济高质量发展和财政平稳有序运行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54864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54864" cy="256032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4" name="Shape 2"/>
          <p:cNvSpPr/>
          <p:nvPr/>
        </p:nvSpPr>
        <p:spPr>
          <a:xfrm>
            <a:off x="8887968" y="5088636"/>
            <a:ext cx="256032" cy="54864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5" name="Shape 3"/>
          <p:cNvSpPr/>
          <p:nvPr/>
        </p:nvSpPr>
        <p:spPr>
          <a:xfrm>
            <a:off x="9089136" y="4887468"/>
            <a:ext cx="54864" cy="256032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6" name="Text 4"/>
          <p:cNvSpPr/>
          <p:nvPr/>
        </p:nvSpPr>
        <p:spPr>
          <a:xfrm>
            <a:off x="502920" y="292608"/>
            <a:ext cx="45720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400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第一章 总则 · 第二条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03504" y="548640"/>
            <a:ext cx="7498080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什么是财政性资金</a:t>
            </a:r>
            <a:endParaRPr lang="en-US" sz="2700" dirty="0"/>
          </a:p>
        </p:txBody>
      </p:sp>
      <p:sp>
        <p:nvSpPr>
          <p:cNvPr id="8" name="Shape 6"/>
          <p:cNvSpPr/>
          <p:nvPr/>
        </p:nvSpPr>
        <p:spPr>
          <a:xfrm>
            <a:off x="502920" y="566928"/>
            <a:ext cx="32004" cy="502920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9" name="Text 7"/>
          <p:cNvSpPr/>
          <p:nvPr/>
        </p:nvSpPr>
        <p:spPr>
          <a:xfrm>
            <a:off x="8503920" y="320040"/>
            <a:ext cx="4572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02920" y="1353312"/>
            <a:ext cx="8138160" cy="566928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11" name="Text 9"/>
          <p:cNvSpPr/>
          <p:nvPr/>
        </p:nvSpPr>
        <p:spPr>
          <a:xfrm>
            <a:off x="502920" y="1353312"/>
            <a:ext cx="8138160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统一管理模式：</a:t>
            </a:r>
            <a:r>
              <a:rPr lang="en-US" sz="1600" b="1" dirty="0">
                <a:solidFill>
                  <a:srgbClr val="FFDF9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收入一个笼子</a:t>
            </a:r>
            <a:r>
              <a:rPr 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·  </a:t>
            </a:r>
            <a:r>
              <a:rPr lang="en-US" sz="1600" b="1" dirty="0">
                <a:solidFill>
                  <a:srgbClr val="FFDF9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预算一个盘子</a:t>
            </a:r>
            <a:r>
              <a:rPr lang="en-US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·  </a:t>
            </a:r>
            <a:r>
              <a:rPr lang="en-US" sz="1600" b="1" dirty="0">
                <a:solidFill>
                  <a:srgbClr val="FFDF9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支出一个口子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02920" y="2121408"/>
            <a:ext cx="2615184" cy="2450592"/>
          </a:xfrm>
          <a:prstGeom prst="rect">
            <a:avLst/>
          </a:prstGeom>
          <a:solidFill>
            <a:srgbClr val="FFFFFF"/>
          </a:solidFill>
          <a:ln w="9525">
            <a:solidFill>
              <a:srgbClr val="E0D3BB"/>
            </a:solidFill>
            <a:prstDash val="solid"/>
          </a:ln>
        </p:spPr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p:blipFill>
        <p:spPr>
          <a:xfrm>
            <a:off x="649224" y="2286000"/>
            <a:ext cx="365760" cy="36576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1106424" y="2267712"/>
            <a:ext cx="192024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（一）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1106424" y="2487168"/>
            <a:ext cx="1883664" cy="457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县本级全口径预算资金</a:t>
            </a:r>
            <a:endParaRPr lang="en-US" sz="1350" dirty="0"/>
          </a:p>
        </p:txBody>
      </p:sp>
      <p:sp>
        <p:nvSpPr>
          <p:cNvPr id="16" name="Shape 13"/>
          <p:cNvSpPr/>
          <p:nvPr/>
        </p:nvSpPr>
        <p:spPr>
          <a:xfrm>
            <a:off x="649224" y="3017520"/>
            <a:ext cx="2322576" cy="10973"/>
          </a:xfrm>
          <a:prstGeom prst="rect">
            <a:avLst/>
          </a:prstGeom>
          <a:solidFill>
            <a:srgbClr val="E0D3BB"/>
          </a:solidFill>
        </p:spPr>
      </p:sp>
      <p:sp>
        <p:nvSpPr>
          <p:cNvPr id="17" name="Text 14"/>
          <p:cNvSpPr/>
          <p:nvPr/>
        </p:nvSpPr>
        <p:spPr>
          <a:xfrm>
            <a:off x="649224" y="3127248"/>
            <a:ext cx="2322576" cy="131673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一般公共预算资金（含一般债券、增发国债）</a:t>
            </a:r>
            <a:endParaRPr lang="en-US" sz="10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政府性基金（含专项债券、超长期特别国债）</a:t>
            </a:r>
            <a:endParaRPr lang="en-US" sz="10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国有资本经营资金</a:t>
            </a:r>
            <a:endParaRPr lang="en-US" sz="10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社会保险基金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3264408" y="2121408"/>
            <a:ext cx="2615184" cy="2450592"/>
          </a:xfrm>
          <a:prstGeom prst="rect">
            <a:avLst/>
          </a:prstGeom>
          <a:solidFill>
            <a:srgbClr val="FFFFFF"/>
          </a:solidFill>
          <a:ln w="9525">
            <a:solidFill>
              <a:srgbClr val="E0D3BB"/>
            </a:solidFill>
            <a:prstDash val="solid"/>
          </a:ln>
        </p:spPr>
      </p:sp>
      <p:pic>
        <p:nvPicPr>
          <p:cNvPr id="19" name="Image 1" descr="preencoded.pn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410712" y="2286000"/>
            <a:ext cx="365760" cy="365760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3867912" y="2267712"/>
            <a:ext cx="192024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（二）</a:t>
            </a:r>
            <a:endParaRPr lang="en-US" sz="1000" dirty="0"/>
          </a:p>
        </p:txBody>
      </p:sp>
      <p:sp>
        <p:nvSpPr>
          <p:cNvPr id="21" name="Text 17"/>
          <p:cNvSpPr/>
          <p:nvPr/>
        </p:nvSpPr>
        <p:spPr>
          <a:xfrm>
            <a:off x="3867912" y="2487168"/>
            <a:ext cx="1883664" cy="457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上级财政专项及补助资金</a:t>
            </a:r>
            <a:endParaRPr lang="en-US" sz="1350" dirty="0"/>
          </a:p>
        </p:txBody>
      </p:sp>
      <p:sp>
        <p:nvSpPr>
          <p:cNvPr id="22" name="Shape 18"/>
          <p:cNvSpPr/>
          <p:nvPr/>
        </p:nvSpPr>
        <p:spPr>
          <a:xfrm>
            <a:off x="3410712" y="3017520"/>
            <a:ext cx="2322576" cy="10973"/>
          </a:xfrm>
          <a:prstGeom prst="rect">
            <a:avLst/>
          </a:prstGeom>
          <a:solidFill>
            <a:srgbClr val="E0D3BB"/>
          </a:solidFill>
        </p:spPr>
      </p:sp>
      <p:sp>
        <p:nvSpPr>
          <p:cNvPr id="23" name="Text 19"/>
          <p:cNvSpPr/>
          <p:nvPr/>
        </p:nvSpPr>
        <p:spPr>
          <a:xfrm>
            <a:off x="3410712" y="3127248"/>
            <a:ext cx="2322576" cy="131673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上级下达的各类财政专项资金</a:t>
            </a:r>
            <a:endParaRPr lang="en-US" sz="10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上级下达的各类补助资金</a:t>
            </a:r>
            <a:endParaRPr lang="en-US" sz="1050" dirty="0"/>
          </a:p>
        </p:txBody>
      </p:sp>
      <p:sp>
        <p:nvSpPr>
          <p:cNvPr id="24" name="Shape 20"/>
          <p:cNvSpPr/>
          <p:nvPr/>
        </p:nvSpPr>
        <p:spPr>
          <a:xfrm>
            <a:off x="6025896" y="2121408"/>
            <a:ext cx="2615184" cy="2450592"/>
          </a:xfrm>
          <a:prstGeom prst="rect">
            <a:avLst/>
          </a:prstGeom>
          <a:solidFill>
            <a:srgbClr val="FFFFFF"/>
          </a:solidFill>
          <a:ln w="9525">
            <a:solidFill>
              <a:srgbClr val="E0D3BB"/>
            </a:solidFill>
            <a:prstDash val="solid"/>
          </a:ln>
        </p:spPr>
      </p:sp>
      <p:pic>
        <p:nvPicPr>
          <p:cNvPr id="25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72200" y="2286000"/>
            <a:ext cx="365760" cy="365760"/>
          </a:xfrm>
          <a:prstGeom prst="rect">
            <a:avLst/>
          </a:prstGeom>
        </p:spPr>
      </p:pic>
      <p:sp>
        <p:nvSpPr>
          <p:cNvPr id="26" name="Text 21"/>
          <p:cNvSpPr/>
          <p:nvPr/>
        </p:nvSpPr>
        <p:spPr>
          <a:xfrm>
            <a:off x="6629400" y="2267712"/>
            <a:ext cx="192024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（三）</a:t>
            </a:r>
            <a:endParaRPr lang="en-US" sz="1000" dirty="0"/>
          </a:p>
        </p:txBody>
      </p:sp>
      <p:sp>
        <p:nvSpPr>
          <p:cNvPr id="27" name="Text 22"/>
          <p:cNvSpPr/>
          <p:nvPr/>
        </p:nvSpPr>
        <p:spPr>
          <a:xfrm>
            <a:off x="6629400" y="2487168"/>
            <a:ext cx="1883664" cy="457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其他财政性资金</a:t>
            </a:r>
            <a:endParaRPr lang="en-US" sz="1350" dirty="0"/>
          </a:p>
        </p:txBody>
      </p:sp>
      <p:sp>
        <p:nvSpPr>
          <p:cNvPr id="28" name="Shape 23"/>
          <p:cNvSpPr/>
          <p:nvPr/>
        </p:nvSpPr>
        <p:spPr>
          <a:xfrm>
            <a:off x="6172200" y="3017520"/>
            <a:ext cx="2322576" cy="10973"/>
          </a:xfrm>
          <a:prstGeom prst="rect">
            <a:avLst/>
          </a:prstGeom>
          <a:solidFill>
            <a:srgbClr val="E0D3BB"/>
          </a:solidFill>
        </p:spPr>
      </p:sp>
      <p:sp>
        <p:nvSpPr>
          <p:cNvPr id="29" name="Text 24"/>
          <p:cNvSpPr/>
          <p:nvPr/>
        </p:nvSpPr>
        <p:spPr>
          <a:xfrm>
            <a:off x="6172200" y="3127248"/>
            <a:ext cx="2322576" cy="131673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历年结转结余资金、闲置沉淀资金</a:t>
            </a:r>
            <a:endParaRPr lang="en-US" sz="10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国有资产收益及处置等非税收入</a:t>
            </a:r>
            <a:endParaRPr lang="en-US" sz="10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其他各类财政整合统筹资金</a:t>
            </a:r>
            <a:endParaRPr lang="en-US" sz="1050" dirty="0"/>
          </a:p>
        </p:txBody>
      </p:sp>
      <p:sp>
        <p:nvSpPr>
          <p:cNvPr id="30" name="Text 25"/>
          <p:cNvSpPr/>
          <p:nvPr/>
        </p:nvSpPr>
        <p:spPr>
          <a:xfrm>
            <a:off x="502920" y="4700016"/>
            <a:ext cx="813816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凡纳入全县财政管理的各类资金，均按本办法实行统一管理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54864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54864" cy="256032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4" name="Shape 2"/>
          <p:cNvSpPr/>
          <p:nvPr/>
        </p:nvSpPr>
        <p:spPr>
          <a:xfrm>
            <a:off x="8887968" y="5088636"/>
            <a:ext cx="256032" cy="54864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5" name="Shape 3"/>
          <p:cNvSpPr/>
          <p:nvPr/>
        </p:nvSpPr>
        <p:spPr>
          <a:xfrm>
            <a:off x="9089136" y="4887468"/>
            <a:ext cx="54864" cy="256032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6" name="Text 4"/>
          <p:cNvSpPr/>
          <p:nvPr/>
        </p:nvSpPr>
        <p:spPr>
          <a:xfrm>
            <a:off x="502920" y="292608"/>
            <a:ext cx="45720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400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第一章 总则 · 第三、四条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03504" y="548640"/>
            <a:ext cx="7498080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基本原则与适用范围</a:t>
            </a:r>
            <a:endParaRPr lang="en-US" sz="2700" dirty="0"/>
          </a:p>
        </p:txBody>
      </p:sp>
      <p:sp>
        <p:nvSpPr>
          <p:cNvPr id="8" name="Shape 6"/>
          <p:cNvSpPr/>
          <p:nvPr/>
        </p:nvSpPr>
        <p:spPr>
          <a:xfrm>
            <a:off x="502920" y="566928"/>
            <a:ext cx="32004" cy="502920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9" name="Text 7"/>
          <p:cNvSpPr/>
          <p:nvPr/>
        </p:nvSpPr>
        <p:spPr>
          <a:xfrm>
            <a:off x="8503920" y="320040"/>
            <a:ext cx="4572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02920" y="1371600"/>
            <a:ext cx="2615184" cy="1755648"/>
          </a:xfrm>
          <a:prstGeom prst="rect">
            <a:avLst/>
          </a:prstGeom>
          <a:solidFill>
            <a:srgbClr val="FFFFFF"/>
          </a:solidFill>
          <a:ln w="9525">
            <a:solidFill>
              <a:srgbClr val="E0D3B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02920" y="1371600"/>
            <a:ext cx="2615184" cy="45720"/>
          </a:xfrm>
          <a:prstGeom prst="rect">
            <a:avLst/>
          </a:prstGeom>
          <a:solidFill>
            <a:srgbClr val="B72025"/>
          </a:solidFill>
        </p:spPr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p:blipFill>
        <p:spPr>
          <a:xfrm>
            <a:off x="1591056" y="1554480"/>
            <a:ext cx="438912" cy="438912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594360" y="2066544"/>
            <a:ext cx="2432304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公正科学  公开透明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667512" y="2432304"/>
            <a:ext cx="2286000" cy="6035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0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资金申报、审批、使用、绩效等情况做到公开透明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3264408" y="1371600"/>
            <a:ext cx="2615184" cy="1755648"/>
          </a:xfrm>
          <a:prstGeom prst="rect">
            <a:avLst/>
          </a:prstGeom>
          <a:solidFill>
            <a:srgbClr val="FFFFFF"/>
          </a:solidFill>
          <a:ln w="9525">
            <a:solidFill>
              <a:srgbClr val="E0D3BB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3264408" y="1371600"/>
            <a:ext cx="2615184" cy="45720"/>
          </a:xfrm>
          <a:prstGeom prst="rect">
            <a:avLst/>
          </a:prstGeom>
          <a:solidFill>
            <a:srgbClr val="B72025"/>
          </a:solidFill>
        </p:spPr>
      </p:sp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52544" y="1554480"/>
            <a:ext cx="438912" cy="438912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3355848" y="2066544"/>
            <a:ext cx="2432304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注重绩效  统筹安排</a:t>
            </a:r>
            <a:endParaRPr lang="en-US" sz="1450" dirty="0"/>
          </a:p>
        </p:txBody>
      </p:sp>
      <p:sp>
        <p:nvSpPr>
          <p:cNvPr id="19" name="Text 15"/>
          <p:cNvSpPr/>
          <p:nvPr/>
        </p:nvSpPr>
        <p:spPr>
          <a:xfrm>
            <a:off x="3429000" y="2432304"/>
            <a:ext cx="2286000" cy="6035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0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各类资金既相对独立又互相衔接，集中财力保障重点</a:t>
            </a:r>
            <a:endParaRPr lang="en-US" sz="1050" dirty="0"/>
          </a:p>
        </p:txBody>
      </p:sp>
      <p:sp>
        <p:nvSpPr>
          <p:cNvPr id="20" name="Shape 16"/>
          <p:cNvSpPr/>
          <p:nvPr/>
        </p:nvSpPr>
        <p:spPr>
          <a:xfrm>
            <a:off x="6025896" y="1371600"/>
            <a:ext cx="2615184" cy="1755648"/>
          </a:xfrm>
          <a:prstGeom prst="rect">
            <a:avLst/>
          </a:prstGeom>
          <a:solidFill>
            <a:srgbClr val="FFFFFF"/>
          </a:solidFill>
          <a:ln w="9525">
            <a:solidFill>
              <a:srgbClr val="E0D3BB"/>
            </a:solidFill>
            <a:prstDash val="solid"/>
          </a:ln>
        </p:spPr>
      </p:sp>
      <p:sp>
        <p:nvSpPr>
          <p:cNvPr id="21" name="Shape 17"/>
          <p:cNvSpPr/>
          <p:nvPr/>
        </p:nvSpPr>
        <p:spPr>
          <a:xfrm>
            <a:off x="6025896" y="1371600"/>
            <a:ext cx="2615184" cy="45720"/>
          </a:xfrm>
          <a:prstGeom prst="rect">
            <a:avLst/>
          </a:prstGeom>
          <a:solidFill>
            <a:srgbClr val="B72025"/>
          </a:solidFill>
        </p:spPr>
      </p:sp>
      <p:pic>
        <p:nvPicPr>
          <p:cNvPr id="22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14032" y="1554480"/>
            <a:ext cx="438912" cy="438912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6117336" y="2066544"/>
            <a:ext cx="2432304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归口管理  分类报批</a:t>
            </a:r>
            <a:endParaRPr lang="en-US" sz="1450" dirty="0"/>
          </a:p>
        </p:txBody>
      </p:sp>
      <p:sp>
        <p:nvSpPr>
          <p:cNvPr id="24" name="Text 19"/>
          <p:cNvSpPr/>
          <p:nvPr/>
        </p:nvSpPr>
        <p:spPr>
          <a:xfrm>
            <a:off x="6190488" y="2432304"/>
            <a:ext cx="2286000" cy="6035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0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财政部门归口管理、审核把关，严格按规定程序申报使用</a:t>
            </a:r>
            <a:endParaRPr lang="en-US" sz="1050" dirty="0"/>
          </a:p>
        </p:txBody>
      </p:sp>
      <p:sp>
        <p:nvSpPr>
          <p:cNvPr id="25" name="Text 20"/>
          <p:cNvSpPr/>
          <p:nvPr/>
        </p:nvSpPr>
        <p:spPr>
          <a:xfrm>
            <a:off x="502920" y="3346704"/>
            <a:ext cx="365760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四类主体全部适用</a:t>
            </a:r>
            <a:endParaRPr lang="en-US" sz="1400" dirty="0"/>
          </a:p>
        </p:txBody>
      </p:sp>
      <p:sp>
        <p:nvSpPr>
          <p:cNvPr id="26" name="Shape 21"/>
          <p:cNvSpPr/>
          <p:nvPr/>
        </p:nvSpPr>
        <p:spPr>
          <a:xfrm>
            <a:off x="502920" y="3712464"/>
            <a:ext cx="1956816" cy="621792"/>
          </a:xfrm>
          <a:prstGeom prst="rect">
            <a:avLst/>
          </a:prstGeom>
          <a:solidFill>
            <a:srgbClr val="F5EEDD"/>
          </a:solidFill>
          <a:ln w="6350">
            <a:solidFill>
              <a:srgbClr val="E0D3BB"/>
            </a:solidFill>
            <a:prstDash val="solid"/>
          </a:ln>
        </p:spPr>
      </p:sp>
      <p:pic>
        <p:nvPicPr>
          <p:cNvPr id="27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0936" y="3840480"/>
            <a:ext cx="347472" cy="347472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1051560" y="3712464"/>
            <a:ext cx="1371600" cy="6217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党政机关</a:t>
            </a:r>
            <a:endParaRPr lang="en-US" sz="1150" dirty="0"/>
          </a:p>
        </p:txBody>
      </p:sp>
      <p:sp>
        <p:nvSpPr>
          <p:cNvPr id="29" name="Shape 23"/>
          <p:cNvSpPr/>
          <p:nvPr/>
        </p:nvSpPr>
        <p:spPr>
          <a:xfrm>
            <a:off x="2587752" y="3712464"/>
            <a:ext cx="1956816" cy="621792"/>
          </a:xfrm>
          <a:prstGeom prst="rect">
            <a:avLst/>
          </a:prstGeom>
          <a:solidFill>
            <a:srgbClr val="F5EEDD"/>
          </a:solidFill>
          <a:ln w="6350">
            <a:solidFill>
              <a:srgbClr val="E0D3BB"/>
            </a:solidFill>
            <a:prstDash val="solid"/>
          </a:ln>
        </p:spPr>
      </p:sp>
      <p:pic>
        <p:nvPicPr>
          <p:cNvPr id="30" name="Image 4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15768" y="3840480"/>
            <a:ext cx="347472" cy="347472"/>
          </a:xfrm>
          <a:prstGeom prst="rect">
            <a:avLst/>
          </a:prstGeom>
        </p:spPr>
      </p:pic>
      <p:sp>
        <p:nvSpPr>
          <p:cNvPr id="31" name="Text 24"/>
          <p:cNvSpPr/>
          <p:nvPr/>
        </p:nvSpPr>
        <p:spPr>
          <a:xfrm>
            <a:off x="3136392" y="3712464"/>
            <a:ext cx="1371600" cy="6217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事业单位</a:t>
            </a:r>
            <a:endParaRPr lang="en-US" sz="1150" dirty="0"/>
          </a:p>
        </p:txBody>
      </p:sp>
      <p:sp>
        <p:nvSpPr>
          <p:cNvPr id="32" name="Shape 25"/>
          <p:cNvSpPr/>
          <p:nvPr/>
        </p:nvSpPr>
        <p:spPr>
          <a:xfrm>
            <a:off x="4672584" y="3712464"/>
            <a:ext cx="1956816" cy="621792"/>
          </a:xfrm>
          <a:prstGeom prst="rect">
            <a:avLst/>
          </a:prstGeom>
          <a:solidFill>
            <a:srgbClr val="F5EEDD"/>
          </a:solidFill>
          <a:ln w="6350">
            <a:solidFill>
              <a:srgbClr val="E0D3BB"/>
            </a:solidFill>
            <a:prstDash val="solid"/>
          </a:ln>
        </p:spPr>
      </p:sp>
      <p:pic>
        <p:nvPicPr>
          <p:cNvPr id="33" name="Image 5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00600" y="3840480"/>
            <a:ext cx="347472" cy="347472"/>
          </a:xfrm>
          <a:prstGeom prst="rect">
            <a:avLst/>
          </a:prstGeom>
        </p:spPr>
      </p:pic>
      <p:sp>
        <p:nvSpPr>
          <p:cNvPr id="34" name="Text 26"/>
          <p:cNvSpPr/>
          <p:nvPr/>
        </p:nvSpPr>
        <p:spPr>
          <a:xfrm>
            <a:off x="5221224" y="3712464"/>
            <a:ext cx="1371600" cy="6217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群团组织、乡镇</a:t>
            </a:r>
            <a:endParaRPr lang="en-US" sz="1150" dirty="0"/>
          </a:p>
        </p:txBody>
      </p:sp>
      <p:sp>
        <p:nvSpPr>
          <p:cNvPr id="35" name="Shape 27"/>
          <p:cNvSpPr/>
          <p:nvPr/>
        </p:nvSpPr>
        <p:spPr>
          <a:xfrm>
            <a:off x="6757416" y="3712464"/>
            <a:ext cx="1956816" cy="621792"/>
          </a:xfrm>
          <a:prstGeom prst="rect">
            <a:avLst/>
          </a:prstGeom>
          <a:solidFill>
            <a:srgbClr val="F5EEDD"/>
          </a:solidFill>
          <a:ln w="6350">
            <a:solidFill>
              <a:srgbClr val="E0D3BB"/>
            </a:solidFill>
            <a:prstDash val="solid"/>
          </a:ln>
        </p:spPr>
      </p:sp>
      <p:pic>
        <p:nvPicPr>
          <p:cNvPr id="36" name="Image 6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85432" y="3840480"/>
            <a:ext cx="347472" cy="347472"/>
          </a:xfrm>
          <a:prstGeom prst="rect">
            <a:avLst/>
          </a:prstGeom>
        </p:spPr>
      </p:pic>
      <p:sp>
        <p:nvSpPr>
          <p:cNvPr id="37" name="Text 28"/>
          <p:cNvSpPr/>
          <p:nvPr/>
        </p:nvSpPr>
        <p:spPr>
          <a:xfrm>
            <a:off x="7306056" y="3712464"/>
            <a:ext cx="1371600" cy="6217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国企与项目实施单位</a:t>
            </a:r>
            <a:endParaRPr lang="en-US" sz="1150" dirty="0"/>
          </a:p>
        </p:txBody>
      </p:sp>
      <p:sp>
        <p:nvSpPr>
          <p:cNvPr id="38" name="Text 29"/>
          <p:cNvSpPr/>
          <p:nvPr/>
        </p:nvSpPr>
        <p:spPr>
          <a:xfrm>
            <a:off x="502920" y="4526280"/>
            <a:ext cx="201168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覆盖五个管理环节：</a:t>
            </a:r>
            <a:endParaRPr lang="en-US" sz="1150" dirty="0"/>
          </a:p>
        </p:txBody>
      </p:sp>
      <p:sp>
        <p:nvSpPr>
          <p:cNvPr id="39" name="Shape 30"/>
          <p:cNvSpPr/>
          <p:nvPr/>
        </p:nvSpPr>
        <p:spPr>
          <a:xfrm>
            <a:off x="2560320" y="4526280"/>
            <a:ext cx="1115568" cy="329184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40" name="Text 31"/>
          <p:cNvSpPr/>
          <p:nvPr/>
        </p:nvSpPr>
        <p:spPr>
          <a:xfrm>
            <a:off x="2560320" y="4526280"/>
            <a:ext cx="1115568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预算编制</a:t>
            </a:r>
            <a:endParaRPr lang="en-US" sz="1050" dirty="0"/>
          </a:p>
        </p:txBody>
      </p:sp>
      <p:sp>
        <p:nvSpPr>
          <p:cNvPr id="41" name="Text 32"/>
          <p:cNvSpPr/>
          <p:nvPr/>
        </p:nvSpPr>
        <p:spPr>
          <a:xfrm>
            <a:off x="3675888" y="4526280"/>
            <a:ext cx="128016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→</a:t>
            </a:r>
            <a:endParaRPr lang="en-US" sz="1000" dirty="0"/>
          </a:p>
        </p:txBody>
      </p:sp>
      <p:sp>
        <p:nvSpPr>
          <p:cNvPr id="42" name="Shape 33"/>
          <p:cNvSpPr/>
          <p:nvPr/>
        </p:nvSpPr>
        <p:spPr>
          <a:xfrm>
            <a:off x="3803904" y="4526280"/>
            <a:ext cx="1115568" cy="329184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43" name="Text 34"/>
          <p:cNvSpPr/>
          <p:nvPr/>
        </p:nvSpPr>
        <p:spPr>
          <a:xfrm>
            <a:off x="3803904" y="4526280"/>
            <a:ext cx="1115568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申报审批</a:t>
            </a:r>
            <a:endParaRPr lang="en-US" sz="1050" dirty="0"/>
          </a:p>
        </p:txBody>
      </p:sp>
      <p:sp>
        <p:nvSpPr>
          <p:cNvPr id="44" name="Text 35"/>
          <p:cNvSpPr/>
          <p:nvPr/>
        </p:nvSpPr>
        <p:spPr>
          <a:xfrm>
            <a:off x="4919472" y="4526280"/>
            <a:ext cx="128016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→</a:t>
            </a:r>
            <a:endParaRPr lang="en-US" sz="1000" dirty="0"/>
          </a:p>
        </p:txBody>
      </p:sp>
      <p:sp>
        <p:nvSpPr>
          <p:cNvPr id="45" name="Shape 36"/>
          <p:cNvSpPr/>
          <p:nvPr/>
        </p:nvSpPr>
        <p:spPr>
          <a:xfrm>
            <a:off x="5047488" y="4526280"/>
            <a:ext cx="1115568" cy="329184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46" name="Text 37"/>
          <p:cNvSpPr/>
          <p:nvPr/>
        </p:nvSpPr>
        <p:spPr>
          <a:xfrm>
            <a:off x="5047488" y="4526280"/>
            <a:ext cx="1115568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拨付使用</a:t>
            </a:r>
            <a:endParaRPr lang="en-US" sz="1050" dirty="0"/>
          </a:p>
        </p:txBody>
      </p:sp>
      <p:sp>
        <p:nvSpPr>
          <p:cNvPr id="47" name="Text 38"/>
          <p:cNvSpPr/>
          <p:nvPr/>
        </p:nvSpPr>
        <p:spPr>
          <a:xfrm>
            <a:off x="6163056" y="4526280"/>
            <a:ext cx="128016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→</a:t>
            </a:r>
            <a:endParaRPr lang="en-US" sz="1000" dirty="0"/>
          </a:p>
        </p:txBody>
      </p:sp>
      <p:sp>
        <p:nvSpPr>
          <p:cNvPr id="48" name="Shape 39"/>
          <p:cNvSpPr/>
          <p:nvPr/>
        </p:nvSpPr>
        <p:spPr>
          <a:xfrm>
            <a:off x="6291072" y="4526280"/>
            <a:ext cx="1115568" cy="329184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49" name="Text 40"/>
          <p:cNvSpPr/>
          <p:nvPr/>
        </p:nvSpPr>
        <p:spPr>
          <a:xfrm>
            <a:off x="6291072" y="4526280"/>
            <a:ext cx="1115568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绩效管理</a:t>
            </a:r>
            <a:endParaRPr lang="en-US" sz="1050" dirty="0"/>
          </a:p>
        </p:txBody>
      </p:sp>
      <p:sp>
        <p:nvSpPr>
          <p:cNvPr id="50" name="Text 41"/>
          <p:cNvSpPr/>
          <p:nvPr/>
        </p:nvSpPr>
        <p:spPr>
          <a:xfrm>
            <a:off x="7406640" y="4526280"/>
            <a:ext cx="128016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→</a:t>
            </a:r>
            <a:endParaRPr lang="en-US" sz="1000" dirty="0"/>
          </a:p>
        </p:txBody>
      </p:sp>
      <p:sp>
        <p:nvSpPr>
          <p:cNvPr id="51" name="Shape 42"/>
          <p:cNvSpPr/>
          <p:nvPr/>
        </p:nvSpPr>
        <p:spPr>
          <a:xfrm>
            <a:off x="7534656" y="4526280"/>
            <a:ext cx="1115568" cy="329184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52" name="Text 43"/>
          <p:cNvSpPr/>
          <p:nvPr/>
        </p:nvSpPr>
        <p:spPr>
          <a:xfrm>
            <a:off x="7534656" y="4526280"/>
            <a:ext cx="1115568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监督检查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566160" cy="5143500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3" name="Shape 1"/>
          <p:cNvSpPr/>
          <p:nvPr/>
        </p:nvSpPr>
        <p:spPr>
          <a:xfrm>
            <a:off x="3429000" y="0"/>
            <a:ext cx="137160" cy="5143500"/>
          </a:xfrm>
          <a:prstGeom prst="rect">
            <a:avLst/>
          </a:prstGeom>
          <a:solidFill>
            <a:srgbClr val="B72025">
              <a:alpha val="65000"/>
            </a:srgbClr>
          </a:solidFill>
        </p:spPr>
      </p:sp>
      <p:sp>
        <p:nvSpPr>
          <p:cNvPr id="4" name="Text 2"/>
          <p:cNvSpPr/>
          <p:nvPr/>
        </p:nvSpPr>
        <p:spPr>
          <a:xfrm>
            <a:off x="0" y="1005840"/>
            <a:ext cx="3566160" cy="17373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贰</a:t>
            </a:r>
            <a:endParaRPr lang="en-US" sz="10000" dirty="0"/>
          </a:p>
        </p:txBody>
      </p:sp>
      <p:sp>
        <p:nvSpPr>
          <p:cNvPr id="5" name="Text 3"/>
          <p:cNvSpPr/>
          <p:nvPr/>
        </p:nvSpPr>
        <p:spPr>
          <a:xfrm>
            <a:off x="182880" y="2880360"/>
            <a:ext cx="320040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DF9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资金分配和下达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82880" y="3456432"/>
            <a:ext cx="32004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>
                    <a:alpha val="7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第二章（第五条至第十条）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069080" y="1051560"/>
            <a:ext cx="45720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资金分配总原则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4069080" y="1463040"/>
            <a:ext cx="457200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按照资金性质、类别、来源和用途，分别按不同程序进行审批管理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069080" y="2148840"/>
            <a:ext cx="2212848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A5822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069080" y="2148840"/>
            <a:ext cx="2212848" cy="5943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kern="0" spc="300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以事定钱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4069080" y="2743200"/>
            <a:ext cx="2212848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先定事、再排钱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6428232" y="2148840"/>
            <a:ext cx="2212848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A5822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28232" y="2148840"/>
            <a:ext cx="2212848" cy="5943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kern="0" spc="300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钱随事走</a:t>
            </a:r>
            <a:endParaRPr lang="en-US" sz="2100" dirty="0"/>
          </a:p>
        </p:txBody>
      </p:sp>
      <p:sp>
        <p:nvSpPr>
          <p:cNvPr id="14" name="Text 12"/>
          <p:cNvSpPr/>
          <p:nvPr/>
        </p:nvSpPr>
        <p:spPr>
          <a:xfrm>
            <a:off x="6428232" y="2743200"/>
            <a:ext cx="2212848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事到哪里、钱到哪里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4069080" y="3429000"/>
            <a:ext cx="45720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本章四类资金的分配下达路径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4069080" y="3840480"/>
            <a:ext cx="2231136" cy="402336"/>
          </a:xfrm>
          <a:prstGeom prst="rect">
            <a:avLst/>
          </a:prstGeom>
          <a:solidFill>
            <a:srgbClr val="F5EEDD"/>
          </a:solidFill>
          <a:ln w="6350">
            <a:solidFill>
              <a:srgbClr val="E0D3B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178808" y="3840480"/>
            <a:ext cx="2048256" cy="40233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1. 县本级全口径预算资金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6428232" y="3840480"/>
            <a:ext cx="2231136" cy="402336"/>
          </a:xfrm>
          <a:prstGeom prst="rect">
            <a:avLst/>
          </a:prstGeom>
          <a:solidFill>
            <a:srgbClr val="F5EEDD"/>
          </a:solidFill>
          <a:ln w="6350">
            <a:solidFill>
              <a:srgbClr val="E0D3B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537960" y="3840480"/>
            <a:ext cx="2048256" cy="40233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2. 上级专项及补助资金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69080" y="4352544"/>
            <a:ext cx="2231136" cy="402336"/>
          </a:xfrm>
          <a:prstGeom prst="rect">
            <a:avLst/>
          </a:prstGeom>
          <a:solidFill>
            <a:srgbClr val="F5EEDD"/>
          </a:solidFill>
          <a:ln w="6350">
            <a:solidFill>
              <a:srgbClr val="E0D3B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178808" y="4352544"/>
            <a:ext cx="2048256" cy="40233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3. 债券资金和国债资金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428232" y="4352544"/>
            <a:ext cx="2231136" cy="402336"/>
          </a:xfrm>
          <a:prstGeom prst="rect">
            <a:avLst/>
          </a:prstGeom>
          <a:solidFill>
            <a:srgbClr val="F5EEDD"/>
          </a:solidFill>
          <a:ln w="6350">
            <a:solidFill>
              <a:srgbClr val="E0D3B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537960" y="4352544"/>
            <a:ext cx="2048256" cy="40233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4. 其他财政性资金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54864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54864" cy="256032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4" name="Shape 2"/>
          <p:cNvSpPr/>
          <p:nvPr/>
        </p:nvSpPr>
        <p:spPr>
          <a:xfrm>
            <a:off x="8887968" y="5088636"/>
            <a:ext cx="256032" cy="54864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5" name="Shape 3"/>
          <p:cNvSpPr/>
          <p:nvPr/>
        </p:nvSpPr>
        <p:spPr>
          <a:xfrm>
            <a:off x="9089136" y="4887468"/>
            <a:ext cx="54864" cy="256032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6" name="Text 4"/>
          <p:cNvSpPr/>
          <p:nvPr/>
        </p:nvSpPr>
        <p:spPr>
          <a:xfrm>
            <a:off x="502920" y="292608"/>
            <a:ext cx="45720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400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第二章 · 第六条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03504" y="548640"/>
            <a:ext cx="7498080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县本级预算资金：三种下达方式</a:t>
            </a:r>
            <a:endParaRPr lang="en-US" sz="2700" dirty="0"/>
          </a:p>
        </p:txBody>
      </p:sp>
      <p:sp>
        <p:nvSpPr>
          <p:cNvPr id="8" name="Shape 6"/>
          <p:cNvSpPr/>
          <p:nvPr/>
        </p:nvSpPr>
        <p:spPr>
          <a:xfrm>
            <a:off x="502920" y="566928"/>
            <a:ext cx="32004" cy="502920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9" name="Text 7"/>
          <p:cNvSpPr/>
          <p:nvPr/>
        </p:nvSpPr>
        <p:spPr>
          <a:xfrm>
            <a:off x="8503920" y="320040"/>
            <a:ext cx="4572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07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02920" y="1371600"/>
            <a:ext cx="8138160" cy="1133856"/>
          </a:xfrm>
          <a:prstGeom prst="rect">
            <a:avLst/>
          </a:prstGeom>
          <a:solidFill>
            <a:srgbClr val="FFFFFF"/>
          </a:solidFill>
          <a:ln w="9525">
            <a:solidFill>
              <a:srgbClr val="E0D3B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02920" y="1371600"/>
            <a:ext cx="841248" cy="1133856"/>
          </a:xfrm>
          <a:prstGeom prst="rect">
            <a:avLst/>
          </a:prstGeom>
          <a:solidFill>
            <a:srgbClr val="2F4E79"/>
          </a:solidFill>
        </p:spPr>
      </p:sp>
      <p:sp>
        <p:nvSpPr>
          <p:cNvPr id="12" name="Text 10"/>
          <p:cNvSpPr/>
          <p:nvPr/>
        </p:nvSpPr>
        <p:spPr>
          <a:xfrm>
            <a:off x="502920" y="1371600"/>
            <a:ext cx="841248" cy="11338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直拨</a:t>
            </a:r>
            <a:endParaRPr lang="en-US" sz="1600" dirty="0"/>
          </a:p>
        </p:txBody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p:blipFill>
        <p:spPr>
          <a:xfrm>
            <a:off x="1517904" y="1536192"/>
            <a:ext cx="274320" cy="27432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1883664" y="1481328"/>
            <a:ext cx="237744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预算内直拨资金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1517904" y="1883664"/>
            <a:ext cx="54864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适用：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2066544" y="1865376"/>
            <a:ext cx="2651760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人员经费 · 人均公用经费 · 不需审核的运转类经费</a:t>
            </a:r>
            <a:endParaRPr lang="en-US" sz="1000" dirty="0"/>
          </a:p>
        </p:txBody>
      </p:sp>
      <p:sp>
        <p:nvSpPr>
          <p:cNvPr id="17" name="Shape 14"/>
          <p:cNvSpPr/>
          <p:nvPr/>
        </p:nvSpPr>
        <p:spPr>
          <a:xfrm>
            <a:off x="4892040" y="1572768"/>
            <a:ext cx="896112" cy="731520"/>
          </a:xfrm>
          <a:prstGeom prst="rect">
            <a:avLst/>
          </a:prstGeom>
          <a:solidFill>
            <a:srgbClr val="F5EEDD"/>
          </a:solidFill>
          <a:ln w="9525">
            <a:solidFill>
              <a:srgbClr val="2F4E79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919472" y="1572768"/>
            <a:ext cx="841248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8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财政局直接下达</a:t>
            </a:r>
            <a:endParaRPr lang="en-US" sz="850" dirty="0"/>
          </a:p>
        </p:txBody>
      </p:sp>
      <p:sp>
        <p:nvSpPr>
          <p:cNvPr id="19" name="Text 16"/>
          <p:cNvSpPr/>
          <p:nvPr/>
        </p:nvSpPr>
        <p:spPr>
          <a:xfrm>
            <a:off x="5779008" y="1572768"/>
            <a:ext cx="109728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→</a:t>
            </a:r>
            <a:endParaRPr lang="en-US" sz="900" dirty="0"/>
          </a:p>
        </p:txBody>
      </p:sp>
      <p:sp>
        <p:nvSpPr>
          <p:cNvPr id="20" name="Shape 17"/>
          <p:cNvSpPr/>
          <p:nvPr/>
        </p:nvSpPr>
        <p:spPr>
          <a:xfrm>
            <a:off x="5879592" y="1572768"/>
            <a:ext cx="896112" cy="731520"/>
          </a:xfrm>
          <a:prstGeom prst="rect">
            <a:avLst/>
          </a:prstGeom>
          <a:solidFill>
            <a:srgbClr val="F5EEDD"/>
          </a:solidFill>
          <a:ln w="9525">
            <a:solidFill>
              <a:srgbClr val="2F4E79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5907024" y="1572768"/>
            <a:ext cx="841248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8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至预算单位</a:t>
            </a:r>
            <a:endParaRPr lang="en-US" sz="850" dirty="0"/>
          </a:p>
        </p:txBody>
      </p:sp>
      <p:sp>
        <p:nvSpPr>
          <p:cNvPr id="22" name="Shape 19"/>
          <p:cNvSpPr/>
          <p:nvPr/>
        </p:nvSpPr>
        <p:spPr>
          <a:xfrm>
            <a:off x="502920" y="2615184"/>
            <a:ext cx="8138160" cy="1133856"/>
          </a:xfrm>
          <a:prstGeom prst="rect">
            <a:avLst/>
          </a:prstGeom>
          <a:solidFill>
            <a:srgbClr val="FFFFFF"/>
          </a:solidFill>
          <a:ln w="9525">
            <a:solidFill>
              <a:srgbClr val="E0D3BB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502920" y="2615184"/>
            <a:ext cx="841248" cy="1133856"/>
          </a:xfrm>
          <a:prstGeom prst="rect">
            <a:avLst/>
          </a:prstGeom>
          <a:solidFill>
            <a:srgbClr val="A5822A"/>
          </a:solidFill>
        </p:spPr>
      </p:sp>
      <p:sp>
        <p:nvSpPr>
          <p:cNvPr id="24" name="Text 21"/>
          <p:cNvSpPr/>
          <p:nvPr/>
        </p:nvSpPr>
        <p:spPr>
          <a:xfrm>
            <a:off x="502920" y="2615184"/>
            <a:ext cx="841248" cy="11338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核拨</a:t>
            </a:r>
            <a:endParaRPr lang="en-US" sz="1600" dirty="0"/>
          </a:p>
        </p:txBody>
      </p:sp>
      <p:pic>
        <p:nvPicPr>
          <p:cNvPr id="25" name="Image 1" descr="preencoded.pn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17904" y="2779776"/>
            <a:ext cx="274320" cy="274320"/>
          </a:xfrm>
          <a:prstGeom prst="rect">
            <a:avLst/>
          </a:prstGeom>
        </p:spPr>
      </p:pic>
      <p:sp>
        <p:nvSpPr>
          <p:cNvPr id="26" name="Text 22"/>
          <p:cNvSpPr/>
          <p:nvPr/>
        </p:nvSpPr>
        <p:spPr>
          <a:xfrm>
            <a:off x="1883664" y="2724912"/>
            <a:ext cx="237744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预算内核拨资金</a:t>
            </a:r>
            <a:endParaRPr lang="en-US" sz="1450" dirty="0"/>
          </a:p>
        </p:txBody>
      </p:sp>
      <p:sp>
        <p:nvSpPr>
          <p:cNvPr id="27" name="Text 23"/>
          <p:cNvSpPr/>
          <p:nvPr/>
        </p:nvSpPr>
        <p:spPr>
          <a:xfrm>
            <a:off x="1517904" y="3127248"/>
            <a:ext cx="54864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适用：</a:t>
            </a:r>
            <a:endParaRPr lang="en-US" sz="1000" dirty="0"/>
          </a:p>
        </p:txBody>
      </p:sp>
      <p:sp>
        <p:nvSpPr>
          <p:cNvPr id="28" name="Text 24"/>
          <p:cNvSpPr/>
          <p:nvPr/>
        </p:nvSpPr>
        <p:spPr>
          <a:xfrm>
            <a:off x="2066544" y="3108960"/>
            <a:ext cx="2651760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事业发展支出 · 县本级预算安排的民生配套支出</a:t>
            </a:r>
            <a:endParaRPr lang="en-US" sz="1000" dirty="0"/>
          </a:p>
        </p:txBody>
      </p:sp>
      <p:sp>
        <p:nvSpPr>
          <p:cNvPr id="29" name="Shape 25"/>
          <p:cNvSpPr/>
          <p:nvPr/>
        </p:nvSpPr>
        <p:spPr>
          <a:xfrm>
            <a:off x="4892040" y="2816352"/>
            <a:ext cx="896112" cy="731520"/>
          </a:xfrm>
          <a:prstGeom prst="rect">
            <a:avLst/>
          </a:prstGeom>
          <a:solidFill>
            <a:srgbClr val="F5EEDD"/>
          </a:solidFill>
          <a:ln w="9525">
            <a:solidFill>
              <a:srgbClr val="A5822A"/>
            </a:solidFill>
            <a:prstDash val="solid"/>
          </a:ln>
        </p:spPr>
      </p:sp>
      <p:sp>
        <p:nvSpPr>
          <p:cNvPr id="30" name="Text 26"/>
          <p:cNvSpPr/>
          <p:nvPr/>
        </p:nvSpPr>
        <p:spPr>
          <a:xfrm>
            <a:off x="4919472" y="2816352"/>
            <a:ext cx="841248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8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单位提申请+用途</a:t>
            </a:r>
            <a:endParaRPr lang="en-US" sz="850" dirty="0"/>
          </a:p>
        </p:txBody>
      </p:sp>
      <p:sp>
        <p:nvSpPr>
          <p:cNvPr id="31" name="Text 27"/>
          <p:cNvSpPr/>
          <p:nvPr/>
        </p:nvSpPr>
        <p:spPr>
          <a:xfrm>
            <a:off x="5779008" y="2816352"/>
            <a:ext cx="109728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→</a:t>
            </a:r>
            <a:endParaRPr lang="en-US" sz="900" dirty="0"/>
          </a:p>
        </p:txBody>
      </p:sp>
      <p:sp>
        <p:nvSpPr>
          <p:cNvPr id="32" name="Shape 28"/>
          <p:cNvSpPr/>
          <p:nvPr/>
        </p:nvSpPr>
        <p:spPr>
          <a:xfrm>
            <a:off x="5879592" y="2816352"/>
            <a:ext cx="896112" cy="731520"/>
          </a:xfrm>
          <a:prstGeom prst="rect">
            <a:avLst/>
          </a:prstGeom>
          <a:solidFill>
            <a:srgbClr val="F5EEDD"/>
          </a:solidFill>
          <a:ln w="9525">
            <a:solidFill>
              <a:srgbClr val="A5822A"/>
            </a:solidFill>
            <a:prstDash val="solid"/>
          </a:ln>
        </p:spPr>
      </p:sp>
      <p:sp>
        <p:nvSpPr>
          <p:cNvPr id="33" name="Text 29"/>
          <p:cNvSpPr/>
          <p:nvPr/>
        </p:nvSpPr>
        <p:spPr>
          <a:xfrm>
            <a:off x="5907024" y="2816352"/>
            <a:ext cx="841248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8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归口股室审核</a:t>
            </a:r>
            <a:endParaRPr lang="en-US" sz="850" dirty="0"/>
          </a:p>
        </p:txBody>
      </p:sp>
      <p:sp>
        <p:nvSpPr>
          <p:cNvPr id="34" name="Text 30"/>
          <p:cNvSpPr/>
          <p:nvPr/>
        </p:nvSpPr>
        <p:spPr>
          <a:xfrm>
            <a:off x="6766560" y="2816352"/>
            <a:ext cx="109728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→</a:t>
            </a:r>
            <a:endParaRPr lang="en-US" sz="900" dirty="0"/>
          </a:p>
        </p:txBody>
      </p:sp>
      <p:sp>
        <p:nvSpPr>
          <p:cNvPr id="35" name="Shape 31"/>
          <p:cNvSpPr/>
          <p:nvPr/>
        </p:nvSpPr>
        <p:spPr>
          <a:xfrm>
            <a:off x="6867144" y="2816352"/>
            <a:ext cx="896112" cy="731520"/>
          </a:xfrm>
          <a:prstGeom prst="rect">
            <a:avLst/>
          </a:prstGeom>
          <a:solidFill>
            <a:srgbClr val="F5EEDD"/>
          </a:solidFill>
          <a:ln w="9525">
            <a:solidFill>
              <a:srgbClr val="A5822A"/>
            </a:solidFill>
            <a:prstDash val="solid"/>
          </a:ln>
        </p:spPr>
      </p:sp>
      <p:sp>
        <p:nvSpPr>
          <p:cNvPr id="36" name="Text 32"/>
          <p:cNvSpPr/>
          <p:nvPr/>
        </p:nvSpPr>
        <p:spPr>
          <a:xfrm>
            <a:off x="6894576" y="2816352"/>
            <a:ext cx="841248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8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股室分管领导+局长审批</a:t>
            </a:r>
            <a:endParaRPr lang="en-US" sz="850" dirty="0"/>
          </a:p>
        </p:txBody>
      </p:sp>
      <p:sp>
        <p:nvSpPr>
          <p:cNvPr id="37" name="Text 33"/>
          <p:cNvSpPr/>
          <p:nvPr/>
        </p:nvSpPr>
        <p:spPr>
          <a:xfrm>
            <a:off x="7754112" y="2816352"/>
            <a:ext cx="109728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→</a:t>
            </a:r>
            <a:endParaRPr lang="en-US" sz="900" dirty="0"/>
          </a:p>
        </p:txBody>
      </p:sp>
      <p:sp>
        <p:nvSpPr>
          <p:cNvPr id="38" name="Shape 34"/>
          <p:cNvSpPr/>
          <p:nvPr/>
        </p:nvSpPr>
        <p:spPr>
          <a:xfrm>
            <a:off x="7854696" y="2816352"/>
            <a:ext cx="896112" cy="731520"/>
          </a:xfrm>
          <a:prstGeom prst="rect">
            <a:avLst/>
          </a:prstGeom>
          <a:solidFill>
            <a:srgbClr val="F5EEDD"/>
          </a:solidFill>
          <a:ln w="9525">
            <a:solidFill>
              <a:srgbClr val="A5822A"/>
            </a:solidFill>
            <a:prstDash val="solid"/>
          </a:ln>
        </p:spPr>
      </p:sp>
      <p:sp>
        <p:nvSpPr>
          <p:cNvPr id="39" name="Text 35"/>
          <p:cNvSpPr/>
          <p:nvPr/>
        </p:nvSpPr>
        <p:spPr>
          <a:xfrm>
            <a:off x="7882128" y="2816352"/>
            <a:ext cx="841248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8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下达预算单位</a:t>
            </a:r>
            <a:endParaRPr lang="en-US" sz="850" dirty="0"/>
          </a:p>
        </p:txBody>
      </p:sp>
      <p:sp>
        <p:nvSpPr>
          <p:cNvPr id="40" name="Shape 36"/>
          <p:cNvSpPr/>
          <p:nvPr/>
        </p:nvSpPr>
        <p:spPr>
          <a:xfrm>
            <a:off x="502920" y="3858768"/>
            <a:ext cx="8138160" cy="1133856"/>
          </a:xfrm>
          <a:prstGeom prst="rect">
            <a:avLst/>
          </a:prstGeom>
          <a:solidFill>
            <a:srgbClr val="FFFFFF"/>
          </a:solidFill>
          <a:ln w="9525">
            <a:solidFill>
              <a:srgbClr val="E0D3BB"/>
            </a:solidFill>
            <a:prstDash val="solid"/>
          </a:ln>
        </p:spPr>
      </p:sp>
      <p:sp>
        <p:nvSpPr>
          <p:cNvPr id="41" name="Shape 37"/>
          <p:cNvSpPr/>
          <p:nvPr/>
        </p:nvSpPr>
        <p:spPr>
          <a:xfrm>
            <a:off x="502920" y="3858768"/>
            <a:ext cx="841248" cy="1133856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42" name="Text 38"/>
          <p:cNvSpPr/>
          <p:nvPr/>
        </p:nvSpPr>
        <p:spPr>
          <a:xfrm>
            <a:off x="502920" y="3858768"/>
            <a:ext cx="841248" cy="11338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审批</a:t>
            </a:r>
            <a:endParaRPr lang="en-US" sz="1600" dirty="0"/>
          </a:p>
        </p:txBody>
      </p:sp>
      <p:pic>
        <p:nvPicPr>
          <p:cNvPr id="43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17904" y="4023360"/>
            <a:ext cx="274320" cy="274320"/>
          </a:xfrm>
          <a:prstGeom prst="rect">
            <a:avLst/>
          </a:prstGeom>
        </p:spPr>
      </p:pic>
      <p:sp>
        <p:nvSpPr>
          <p:cNvPr id="44" name="Text 39"/>
          <p:cNvSpPr/>
          <p:nvPr/>
        </p:nvSpPr>
        <p:spPr>
          <a:xfrm>
            <a:off x="1883664" y="3968496"/>
            <a:ext cx="237744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预算内审批资金</a:t>
            </a:r>
            <a:endParaRPr lang="en-US" sz="1450" dirty="0"/>
          </a:p>
        </p:txBody>
      </p:sp>
      <p:sp>
        <p:nvSpPr>
          <p:cNvPr id="45" name="Text 40"/>
          <p:cNvSpPr/>
          <p:nvPr/>
        </p:nvSpPr>
        <p:spPr>
          <a:xfrm>
            <a:off x="1517904" y="4370832"/>
            <a:ext cx="54864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适用：</a:t>
            </a:r>
            <a:endParaRPr lang="en-US" sz="1000" dirty="0"/>
          </a:p>
        </p:txBody>
      </p:sp>
      <p:sp>
        <p:nvSpPr>
          <p:cNvPr id="46" name="Text 41"/>
          <p:cNvSpPr/>
          <p:nvPr/>
        </p:nvSpPr>
        <p:spPr>
          <a:xfrm>
            <a:off x="2066544" y="4352544"/>
            <a:ext cx="2651760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需报县级领导履行审批程序的各类预算资金</a:t>
            </a:r>
            <a:endParaRPr lang="en-US" sz="1000" dirty="0"/>
          </a:p>
        </p:txBody>
      </p:sp>
      <p:sp>
        <p:nvSpPr>
          <p:cNvPr id="47" name="Shape 42"/>
          <p:cNvSpPr/>
          <p:nvPr/>
        </p:nvSpPr>
        <p:spPr>
          <a:xfrm>
            <a:off x="4892040" y="4059936"/>
            <a:ext cx="896112" cy="731520"/>
          </a:xfrm>
          <a:prstGeom prst="rect">
            <a:avLst/>
          </a:prstGeom>
          <a:solidFill>
            <a:srgbClr val="F5EEDD"/>
          </a:solidFill>
          <a:ln w="9525">
            <a:solidFill>
              <a:srgbClr val="B72025"/>
            </a:solidFill>
            <a:prstDash val="solid"/>
          </a:ln>
        </p:spPr>
      </p:sp>
      <p:sp>
        <p:nvSpPr>
          <p:cNvPr id="48" name="Text 43"/>
          <p:cNvSpPr/>
          <p:nvPr/>
        </p:nvSpPr>
        <p:spPr>
          <a:xfrm>
            <a:off x="4919472" y="4059936"/>
            <a:ext cx="841248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8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详见下页审批权限</a:t>
            </a:r>
            <a:endParaRPr lang="en-US" sz="850" dirty="0"/>
          </a:p>
        </p:txBody>
      </p:sp>
      <p:sp>
        <p:nvSpPr>
          <p:cNvPr id="49" name="Text 44"/>
          <p:cNvSpPr/>
          <p:nvPr/>
        </p:nvSpPr>
        <p:spPr>
          <a:xfrm>
            <a:off x="5779008" y="4059936"/>
            <a:ext cx="109728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→</a:t>
            </a:r>
            <a:endParaRPr lang="en-US" sz="900" dirty="0"/>
          </a:p>
        </p:txBody>
      </p:sp>
      <p:sp>
        <p:nvSpPr>
          <p:cNvPr id="50" name="Shape 45"/>
          <p:cNvSpPr/>
          <p:nvPr/>
        </p:nvSpPr>
        <p:spPr>
          <a:xfrm>
            <a:off x="5879592" y="4059936"/>
            <a:ext cx="896112" cy="731520"/>
          </a:xfrm>
          <a:prstGeom prst="rect">
            <a:avLst/>
          </a:prstGeom>
          <a:solidFill>
            <a:srgbClr val="F5EEDD"/>
          </a:solidFill>
          <a:ln w="9525">
            <a:solidFill>
              <a:srgbClr val="B72025"/>
            </a:solidFill>
            <a:prstDash val="solid"/>
          </a:ln>
        </p:spPr>
      </p:sp>
      <p:sp>
        <p:nvSpPr>
          <p:cNvPr id="51" name="Text 46"/>
          <p:cNvSpPr/>
          <p:nvPr/>
        </p:nvSpPr>
        <p:spPr>
          <a:xfrm>
            <a:off x="5907024" y="4059936"/>
            <a:ext cx="841248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8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按程序报批后下达</a:t>
            </a:r>
            <a:endParaRPr lang="en-US" sz="850" dirty="0"/>
          </a:p>
        </p:txBody>
      </p:sp>
      <p:sp>
        <p:nvSpPr>
          <p:cNvPr id="52" name="Text 47"/>
          <p:cNvSpPr/>
          <p:nvPr/>
        </p:nvSpPr>
        <p:spPr>
          <a:xfrm>
            <a:off x="502920" y="4846320"/>
            <a:ext cx="813816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政府性基金、国有资本经营预算支出参照审批程序执行；社保基金有单独办法的从其规定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54864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54864" cy="256032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4" name="Shape 2"/>
          <p:cNvSpPr/>
          <p:nvPr/>
        </p:nvSpPr>
        <p:spPr>
          <a:xfrm>
            <a:off x="8887968" y="5088636"/>
            <a:ext cx="256032" cy="54864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5" name="Shape 3"/>
          <p:cNvSpPr/>
          <p:nvPr/>
        </p:nvSpPr>
        <p:spPr>
          <a:xfrm>
            <a:off x="9089136" y="4887468"/>
            <a:ext cx="54864" cy="256032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6" name="Text 4"/>
          <p:cNvSpPr/>
          <p:nvPr/>
        </p:nvSpPr>
        <p:spPr>
          <a:xfrm>
            <a:off x="502920" y="292608"/>
            <a:ext cx="45720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400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第二章 · 第六条（三）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03504" y="548640"/>
            <a:ext cx="7498080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审批资金：分级审批权限</a:t>
            </a:r>
            <a:endParaRPr lang="en-US" sz="2700" dirty="0"/>
          </a:p>
        </p:txBody>
      </p:sp>
      <p:sp>
        <p:nvSpPr>
          <p:cNvPr id="8" name="Shape 6"/>
          <p:cNvSpPr/>
          <p:nvPr/>
        </p:nvSpPr>
        <p:spPr>
          <a:xfrm>
            <a:off x="502920" y="566928"/>
            <a:ext cx="32004" cy="502920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9" name="Text 7"/>
          <p:cNvSpPr/>
          <p:nvPr/>
        </p:nvSpPr>
        <p:spPr>
          <a:xfrm>
            <a:off x="8503920" y="320040"/>
            <a:ext cx="4572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08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02920" y="1298448"/>
            <a:ext cx="813816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情形一：年初预算已安排（据实核拨的大事要事、事业发展、民生配套支出）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02920" y="1664208"/>
            <a:ext cx="4005072" cy="1170432"/>
          </a:xfrm>
          <a:prstGeom prst="rect">
            <a:avLst/>
          </a:prstGeom>
          <a:solidFill>
            <a:srgbClr val="FFFFFF"/>
          </a:solidFill>
          <a:ln w="12700">
            <a:solidFill>
              <a:srgbClr val="A5822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85800" y="1810512"/>
            <a:ext cx="1371600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20万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2011680" y="1993392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以内（含）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85800" y="2395728"/>
            <a:ext cx="356616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报：分管县级领导 → 常务副县长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85800" y="2651760"/>
            <a:ext cx="356616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财政部门审核后按程序报批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4636008" y="1664208"/>
            <a:ext cx="4005072" cy="1170432"/>
          </a:xfrm>
          <a:prstGeom prst="rect">
            <a:avLst/>
          </a:prstGeom>
          <a:solidFill>
            <a:srgbClr val="FFFFFF"/>
          </a:solidFill>
          <a:ln w="12700">
            <a:solidFill>
              <a:srgbClr val="B72025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818888" y="1810512"/>
            <a:ext cx="1371600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D94A3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20万</a:t>
            </a:r>
            <a:endParaRPr lang="en-US" sz="3400" dirty="0"/>
          </a:p>
        </p:txBody>
      </p:sp>
      <p:sp>
        <p:nvSpPr>
          <p:cNvPr id="18" name="Text 16"/>
          <p:cNvSpPr/>
          <p:nvPr/>
        </p:nvSpPr>
        <p:spPr>
          <a:xfrm>
            <a:off x="6144768" y="1993392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以上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818888" y="2395728"/>
            <a:ext cx="356616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报：分管县级领导 → 常务副县长 → 县长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818888" y="2651760"/>
            <a:ext cx="356616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增加县长审批环节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502920" y="3017520"/>
            <a:ext cx="813816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情形二：年初预算未安排（临时追加或动用预备费，需分管县级领导先签署意见）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502920" y="3383280"/>
            <a:ext cx="4005072" cy="1170432"/>
          </a:xfrm>
          <a:prstGeom prst="rect">
            <a:avLst/>
          </a:prstGeom>
          <a:solidFill>
            <a:srgbClr val="FFFFFF"/>
          </a:solidFill>
          <a:ln w="12700">
            <a:solidFill>
              <a:srgbClr val="A5822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85800" y="3529584"/>
            <a:ext cx="1371600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5万</a:t>
            </a:r>
            <a:endParaRPr lang="en-US" sz="3400" dirty="0"/>
          </a:p>
        </p:txBody>
      </p:sp>
      <p:sp>
        <p:nvSpPr>
          <p:cNvPr id="24" name="Text 22"/>
          <p:cNvSpPr/>
          <p:nvPr/>
        </p:nvSpPr>
        <p:spPr>
          <a:xfrm>
            <a:off x="1737360" y="3712464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以内（含）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685800" y="4114800"/>
            <a:ext cx="356616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报：分管县级领导 → 常务副县长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685800" y="4370832"/>
            <a:ext cx="356616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未通过的申请原渠道返回单位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4636008" y="3383280"/>
            <a:ext cx="4005072" cy="1170432"/>
          </a:xfrm>
          <a:prstGeom prst="rect">
            <a:avLst/>
          </a:prstGeom>
          <a:solidFill>
            <a:srgbClr val="FFFFFF"/>
          </a:solidFill>
          <a:ln w="12700">
            <a:solidFill>
              <a:srgbClr val="B72025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818888" y="3529584"/>
            <a:ext cx="1371600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D94A3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5万</a:t>
            </a:r>
            <a:endParaRPr lang="en-US" sz="3400" dirty="0"/>
          </a:p>
        </p:txBody>
      </p:sp>
      <p:sp>
        <p:nvSpPr>
          <p:cNvPr id="29" name="Text 27"/>
          <p:cNvSpPr/>
          <p:nvPr/>
        </p:nvSpPr>
        <p:spPr>
          <a:xfrm>
            <a:off x="5870448" y="3712464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以上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4818888" y="4114800"/>
            <a:ext cx="356616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报：分管县级领导 → 常务副县长 → 县长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4818888" y="4370832"/>
            <a:ext cx="356616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通过的由财政局出具资金安排意见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4434840" y="2048256"/>
            <a:ext cx="274320" cy="384048"/>
          </a:xfrm>
          <a:prstGeom prst="ellipse">
            <a:avLst/>
          </a:prstGeom>
          <a:solidFill>
            <a:srgbClr val="F6EFE2"/>
          </a:solidFill>
          <a:ln w="12700">
            <a:solidFill>
              <a:srgbClr val="A5822A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434840" y="2048256"/>
            <a:ext cx="274320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OR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4434840" y="3767328"/>
            <a:ext cx="274320" cy="384048"/>
          </a:xfrm>
          <a:prstGeom prst="ellipse">
            <a:avLst/>
          </a:prstGeom>
          <a:solidFill>
            <a:srgbClr val="F6EFE2"/>
          </a:solidFill>
          <a:ln w="12700">
            <a:solidFill>
              <a:srgbClr val="A5822A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434840" y="3767328"/>
            <a:ext cx="274320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OR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54864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54864" cy="256032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4" name="Shape 2"/>
          <p:cNvSpPr/>
          <p:nvPr/>
        </p:nvSpPr>
        <p:spPr>
          <a:xfrm>
            <a:off x="8887968" y="5088636"/>
            <a:ext cx="256032" cy="54864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5" name="Shape 3"/>
          <p:cNvSpPr/>
          <p:nvPr/>
        </p:nvSpPr>
        <p:spPr>
          <a:xfrm>
            <a:off x="9089136" y="4887468"/>
            <a:ext cx="54864" cy="256032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6" name="Text 4"/>
          <p:cNvSpPr/>
          <p:nvPr/>
        </p:nvSpPr>
        <p:spPr>
          <a:xfrm>
            <a:off x="502920" y="292608"/>
            <a:ext cx="45720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400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第二章 · 第六、十条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03504" y="548640"/>
            <a:ext cx="7498080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重大事项与“三重一大”</a:t>
            </a:r>
            <a:endParaRPr lang="en-US" sz="2700" dirty="0"/>
          </a:p>
        </p:txBody>
      </p:sp>
      <p:sp>
        <p:nvSpPr>
          <p:cNvPr id="8" name="Shape 6"/>
          <p:cNvSpPr/>
          <p:nvPr/>
        </p:nvSpPr>
        <p:spPr>
          <a:xfrm>
            <a:off x="502920" y="566928"/>
            <a:ext cx="32004" cy="502920"/>
          </a:xfrm>
          <a:prstGeom prst="rect">
            <a:avLst/>
          </a:prstGeom>
          <a:solidFill>
            <a:srgbClr val="B72025"/>
          </a:solidFill>
        </p:spPr>
      </p:sp>
      <p:sp>
        <p:nvSpPr>
          <p:cNvPr id="9" name="Text 7"/>
          <p:cNvSpPr/>
          <p:nvPr/>
        </p:nvSpPr>
        <p:spPr>
          <a:xfrm>
            <a:off x="8503920" y="320040"/>
            <a:ext cx="4572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09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02920" y="1353312"/>
            <a:ext cx="393192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须提请县人大常委会审查批准</a:t>
            </a:r>
            <a:endParaRPr lang="en-US" sz="1450" dirty="0"/>
          </a:p>
        </p:txBody>
      </p:sp>
      <p:sp>
        <p:nvSpPr>
          <p:cNvPr id="11" name="Shape 9"/>
          <p:cNvSpPr/>
          <p:nvPr/>
        </p:nvSpPr>
        <p:spPr>
          <a:xfrm>
            <a:off x="502920" y="1773936"/>
            <a:ext cx="3931920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E0D3BB"/>
            </a:solidFill>
            <a:prstDash val="solid"/>
          </a:ln>
        </p:spPr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p:blipFill>
        <p:spPr>
          <a:xfrm>
            <a:off x="658368" y="1911096"/>
            <a:ext cx="256032" cy="256032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1042416" y="1773936"/>
            <a:ext cx="3200400" cy="5303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预算整体调整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502920" y="2414016"/>
            <a:ext cx="3931920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E0D3BB"/>
            </a:solidFill>
            <a:prstDash val="solid"/>
          </a:ln>
        </p:spPr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2551176"/>
            <a:ext cx="256032" cy="256032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1042416" y="2414016"/>
            <a:ext cx="3200400" cy="5303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动用预算稳定调节基金</a:t>
            </a:r>
            <a:endParaRPr lang="en-US" sz="1300" dirty="0"/>
          </a:p>
        </p:txBody>
      </p:sp>
      <p:sp>
        <p:nvSpPr>
          <p:cNvPr id="17" name="Shape 13"/>
          <p:cNvSpPr/>
          <p:nvPr/>
        </p:nvSpPr>
        <p:spPr>
          <a:xfrm>
            <a:off x="502920" y="3054096"/>
            <a:ext cx="3931920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E0D3BB"/>
            </a:solidFill>
            <a:prstDash val="solid"/>
          </a:ln>
        </p:spPr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3191256"/>
            <a:ext cx="256032" cy="256032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042416" y="3054096"/>
            <a:ext cx="3200400" cy="5303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新增政府债务</a:t>
            </a:r>
            <a:endParaRPr lang="en-US" sz="1300" dirty="0"/>
          </a:p>
        </p:txBody>
      </p:sp>
      <p:sp>
        <p:nvSpPr>
          <p:cNvPr id="20" name="Shape 15"/>
          <p:cNvSpPr/>
          <p:nvPr/>
        </p:nvSpPr>
        <p:spPr>
          <a:xfrm>
            <a:off x="502920" y="3767328"/>
            <a:ext cx="3931920" cy="969264"/>
          </a:xfrm>
          <a:prstGeom prst="rect">
            <a:avLst/>
          </a:prstGeom>
          <a:solidFill>
            <a:srgbClr val="B72025">
              <a:alpha val="18000"/>
            </a:srgbClr>
          </a:solidFill>
          <a:ln w="12700">
            <a:solidFill>
              <a:srgbClr val="B72025"/>
            </a:solidFill>
            <a:prstDash val="solid"/>
          </a:ln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5800" y="3913632"/>
            <a:ext cx="274320" cy="27432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060704" y="3840480"/>
            <a:ext cx="320040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突发应急事项绿色通道</a:t>
            </a:r>
            <a:endParaRPr lang="en-US" sz="1250" dirty="0"/>
          </a:p>
        </p:txBody>
      </p:sp>
      <p:sp>
        <p:nvSpPr>
          <p:cNvPr id="23" name="Text 17"/>
          <p:cNvSpPr/>
          <p:nvPr/>
        </p:nvSpPr>
        <p:spPr>
          <a:xfrm>
            <a:off x="1060704" y="4151376"/>
            <a:ext cx="324612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7A6A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可简化流程，但须事先报告，事后限期补齐备案手续</a:t>
            </a:r>
            <a:endParaRPr lang="en-US" sz="1000" dirty="0"/>
          </a:p>
        </p:txBody>
      </p:sp>
      <p:sp>
        <p:nvSpPr>
          <p:cNvPr id="24" name="Text 18"/>
          <p:cNvSpPr/>
          <p:nvPr/>
        </p:nvSpPr>
        <p:spPr>
          <a:xfrm>
            <a:off x="4800600" y="1353312"/>
            <a:ext cx="384048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A5822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“三重一大”重大开支</a:t>
            </a:r>
            <a:endParaRPr lang="en-US" sz="1450" dirty="0"/>
          </a:p>
        </p:txBody>
      </p:sp>
      <p:sp>
        <p:nvSpPr>
          <p:cNvPr id="25" name="Shape 19"/>
          <p:cNvSpPr/>
          <p:nvPr/>
        </p:nvSpPr>
        <p:spPr>
          <a:xfrm>
            <a:off x="4800600" y="1773936"/>
            <a:ext cx="3840480" cy="603504"/>
          </a:xfrm>
          <a:prstGeom prst="rect">
            <a:avLst/>
          </a:prstGeom>
          <a:solidFill>
            <a:srgbClr val="F5EEDD"/>
          </a:solidFill>
          <a:ln w="6350">
            <a:solidFill>
              <a:srgbClr val="E0D3BB"/>
            </a:solidFill>
            <a:prstDash val="solid"/>
          </a:ln>
        </p:spPr>
      </p:sp>
      <p:sp>
        <p:nvSpPr>
          <p:cNvPr id="26" name="Text 20"/>
          <p:cNvSpPr/>
          <p:nvPr/>
        </p:nvSpPr>
        <p:spPr>
          <a:xfrm>
            <a:off x="4983480" y="1773936"/>
            <a:ext cx="3566160" cy="6035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按“三重一大”规定程序报批</a:t>
            </a:r>
            <a:endParaRPr lang="en-US" sz="1250" dirty="0"/>
          </a:p>
        </p:txBody>
      </p:sp>
      <p:sp>
        <p:nvSpPr>
          <p:cNvPr id="27" name="Text 21"/>
          <p:cNvSpPr/>
          <p:nvPr/>
        </p:nvSpPr>
        <p:spPr>
          <a:xfrm>
            <a:off x="4800600" y="2542032"/>
            <a:ext cx="384048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县委财经委员会集体研究审定：</a:t>
            </a:r>
            <a:endParaRPr lang="en-US" sz="1200" dirty="0"/>
          </a:p>
        </p:txBody>
      </p:sp>
      <p:sp>
        <p:nvSpPr>
          <p:cNvPr id="28" name="Shape 22"/>
          <p:cNvSpPr/>
          <p:nvPr/>
        </p:nvSpPr>
        <p:spPr>
          <a:xfrm>
            <a:off x="4800600" y="2871216"/>
            <a:ext cx="3840480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E0D3BB"/>
            </a:solidFill>
            <a:prstDash val="solid"/>
          </a:ln>
        </p:spPr>
      </p:sp>
      <p:pic>
        <p:nvPicPr>
          <p:cNvPr id="29" name="Image 4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56048" y="3008376"/>
            <a:ext cx="256032" cy="256032"/>
          </a:xfrm>
          <a:prstGeom prst="rect">
            <a:avLst/>
          </a:prstGeom>
        </p:spPr>
      </p:pic>
      <p:sp>
        <p:nvSpPr>
          <p:cNvPr id="30" name="Text 23"/>
          <p:cNvSpPr/>
          <p:nvPr/>
        </p:nvSpPr>
        <p:spPr>
          <a:xfrm>
            <a:off x="5340096" y="2871216"/>
            <a:ext cx="3108960" cy="5303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年初预算安排</a:t>
            </a:r>
            <a:endParaRPr lang="en-US" sz="1300" dirty="0"/>
          </a:p>
        </p:txBody>
      </p:sp>
      <p:sp>
        <p:nvSpPr>
          <p:cNvPr id="31" name="Shape 24"/>
          <p:cNvSpPr/>
          <p:nvPr/>
        </p:nvSpPr>
        <p:spPr>
          <a:xfrm>
            <a:off x="4800600" y="3511296"/>
            <a:ext cx="3840480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E0D3BB"/>
            </a:solidFill>
            <a:prstDash val="solid"/>
          </a:ln>
        </p:spPr>
      </p:sp>
      <p:pic>
        <p:nvPicPr>
          <p:cNvPr id="32" name="Image 5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56048" y="3648456"/>
            <a:ext cx="256032" cy="256032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5340096" y="3511296"/>
            <a:ext cx="3108960" cy="5303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年度预算调整</a:t>
            </a:r>
            <a:endParaRPr lang="en-US" sz="1300" dirty="0"/>
          </a:p>
        </p:txBody>
      </p:sp>
      <p:sp>
        <p:nvSpPr>
          <p:cNvPr id="34" name="Shape 26"/>
          <p:cNvSpPr/>
          <p:nvPr/>
        </p:nvSpPr>
        <p:spPr>
          <a:xfrm>
            <a:off x="4800600" y="4151376"/>
            <a:ext cx="3840480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E0D3BB"/>
            </a:solidFill>
            <a:prstDash val="solid"/>
          </a:ln>
        </p:spPr>
      </p:sp>
      <p:pic>
        <p:nvPicPr>
          <p:cNvPr id="35" name="Image 6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56048" y="4288536"/>
            <a:ext cx="256032" cy="256032"/>
          </a:xfrm>
          <a:prstGeom prst="rect">
            <a:avLst/>
          </a:prstGeom>
        </p:spPr>
      </p:pic>
      <p:sp>
        <p:nvSpPr>
          <p:cNvPr id="36" name="Text 27"/>
          <p:cNvSpPr/>
          <p:nvPr/>
        </p:nvSpPr>
        <p:spPr>
          <a:xfrm>
            <a:off x="5340096" y="4151376"/>
            <a:ext cx="3108960" cy="5303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B2F2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春节前重大资金安排</a:t>
            </a:r>
            <a:endParaRPr lang="en-US" sz="1300" dirty="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YzRjZWQwYjRkOTU4NDlhMWQxOWJiMmI2NDM0MWZhZTQifQ==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4085</Words>
  <Application>WPS 演示</Application>
  <PresentationFormat>On-screen Show (16:9)</PresentationFormat>
  <Paragraphs>760</Paragraphs>
  <Slides>22</Slides>
  <Notes>22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1" baseType="lpstr">
      <vt:lpstr>Arial</vt:lpstr>
      <vt:lpstr>宋体</vt:lpstr>
      <vt:lpstr>Wingdings</vt:lpstr>
      <vt:lpstr>微软雅黑</vt:lpstr>
      <vt:lpstr>微软雅黑</vt:lpstr>
      <vt:lpstr>Calibri</vt:lpstr>
      <vt:lpstr>Arial Unicode MS</vt:lpstr>
      <vt:lpstr>等线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双牌县财政性资金管理暂行办法 业务培训解读</dc:title>
  <dc:creator>双牌县财政局</dc:creator>
  <dc:subject>PptxGenJS Presentation</dc:subject>
  <cp:lastModifiedBy>总是夜太黑</cp:lastModifiedBy>
  <cp:revision>2</cp:revision>
  <dcterms:created xsi:type="dcterms:W3CDTF">2026-09-04T14:16:00Z</dcterms:created>
  <dcterms:modified xsi:type="dcterms:W3CDTF">2026-09-07T00:25:50Z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D67107344BF24971B6CC4F03AD069B35_12</vt:lpwstr>
  </property>
  <property fmtid="{D5CDD505-2E9C-101B-9397-08002B2CF9AE}" pid="3" name="KSOProductBuildVer">
    <vt:lpwstr>2052-12.1.0.15120</vt:lpwstr>
  </property>
</Properties>
</file>